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65" r:id="rId4"/>
    <p:sldId id="272" r:id="rId5"/>
    <p:sldId id="278" r:id="rId6"/>
    <p:sldId id="273" r:id="rId7"/>
    <p:sldId id="312" r:id="rId8"/>
    <p:sldId id="313" r:id="rId9"/>
    <p:sldId id="314" r:id="rId10"/>
    <p:sldId id="293" r:id="rId11"/>
    <p:sldId id="310" r:id="rId12"/>
    <p:sldId id="274" r:id="rId13"/>
    <p:sldId id="279" r:id="rId14"/>
    <p:sldId id="280" r:id="rId15"/>
    <p:sldId id="275" r:id="rId16"/>
    <p:sldId id="307" r:id="rId17"/>
    <p:sldId id="295" r:id="rId18"/>
    <p:sldId id="277" r:id="rId19"/>
    <p:sldId id="276" r:id="rId20"/>
    <p:sldId id="287" r:id="rId21"/>
    <p:sldId id="288" r:id="rId22"/>
    <p:sldId id="281" r:id="rId23"/>
    <p:sldId id="282" r:id="rId24"/>
    <p:sldId id="283" r:id="rId25"/>
    <p:sldId id="300" r:id="rId26"/>
    <p:sldId id="301" r:id="rId27"/>
    <p:sldId id="296" r:id="rId28"/>
    <p:sldId id="302" r:id="rId29"/>
    <p:sldId id="305" r:id="rId30"/>
    <p:sldId id="303" r:id="rId31"/>
    <p:sldId id="306" r:id="rId32"/>
    <p:sldId id="297" r:id="rId33"/>
    <p:sldId id="304" r:id="rId34"/>
    <p:sldId id="298" r:id="rId35"/>
    <p:sldId id="299" r:id="rId36"/>
    <p:sldId id="308" r:id="rId37"/>
    <p:sldId id="309" r:id="rId38"/>
    <p:sldId id="311" r:id="rId39"/>
    <p:sldId id="284" r:id="rId40"/>
    <p:sldId id="286" r:id="rId41"/>
    <p:sldId id="28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76"/>
    <p:restoredTop sz="92662"/>
  </p:normalViewPr>
  <p:slideViewPr>
    <p:cSldViewPr snapToGrid="0" snapToObjects="1">
      <p:cViewPr varScale="1">
        <p:scale>
          <a:sx n="111" d="100"/>
          <a:sy n="111" d="100"/>
        </p:scale>
        <p:origin x="1440"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oleObject" Target="file:///H:\Eun%20RA%20Work\week%209\yen-dollar.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w="9525">
              <a:solidFill>
                <a:sysClr val="windowText" lastClr="000000"/>
              </a:solidFill>
            </a:ln>
          </c:spPr>
          <c:marker>
            <c:symbol val="none"/>
          </c:marker>
          <c:cat>
            <c:numRef>
              <c:f>'[yen-dollar.xlsx]DATA'!$P$2:$P$637</c:f>
              <c:numCache>
                <c:formatCode>General</c:formatCode>
                <c:ptCount val="636"/>
                <c:pt idx="0">
                  <c:v>1960</c:v>
                </c:pt>
                <c:pt idx="47">
                  <c:v>1965</c:v>
                </c:pt>
                <c:pt idx="102">
                  <c:v>1970</c:v>
                </c:pt>
                <c:pt idx="162">
                  <c:v>1975</c:v>
                </c:pt>
                <c:pt idx="222">
                  <c:v>1980</c:v>
                </c:pt>
                <c:pt idx="282">
                  <c:v>1985</c:v>
                </c:pt>
                <c:pt idx="342">
                  <c:v>1990</c:v>
                </c:pt>
                <c:pt idx="402">
                  <c:v>1995</c:v>
                </c:pt>
                <c:pt idx="462">
                  <c:v>2000</c:v>
                </c:pt>
                <c:pt idx="522">
                  <c:v>2005</c:v>
                </c:pt>
                <c:pt idx="582">
                  <c:v>2010</c:v>
                </c:pt>
              </c:numCache>
            </c:numRef>
          </c:cat>
          <c:val>
            <c:numRef>
              <c:f>'[yen-dollar.xlsx]DATA'!$Q$2:$Q$637</c:f>
              <c:numCache>
                <c:formatCode>General</c:formatCode>
                <c:ptCount val="636"/>
                <c:pt idx="0">
                  <c:v>0</c:v>
                </c:pt>
                <c:pt idx="1">
                  <c:v>0.99101111077526405</c:v>
                </c:pt>
                <c:pt idx="2">
                  <c:v>-0.98128645299752704</c:v>
                </c:pt>
                <c:pt idx="3">
                  <c:v>0.14394463667853499</c:v>
                </c:pt>
                <c:pt idx="4">
                  <c:v>0.20804438280241</c:v>
                </c:pt>
                <c:pt idx="5">
                  <c:v>0.63928980207314101</c:v>
                </c:pt>
                <c:pt idx="6">
                  <c:v>2.79173645991147E-3</c:v>
                </c:pt>
                <c:pt idx="7">
                  <c:v>0</c:v>
                </c:pt>
                <c:pt idx="8">
                  <c:v>-8.3745079975426698E-3</c:v>
                </c:pt>
                <c:pt idx="9">
                  <c:v>-0.49166666666822401</c:v>
                </c:pt>
                <c:pt idx="10">
                  <c:v>0.49690134582377499</c:v>
                </c:pt>
                <c:pt idx="11">
                  <c:v>-8.3740407534952793E-3</c:v>
                </c:pt>
                <c:pt idx="12">
                  <c:v>1.3958682300297899E-2</c:v>
                </c:pt>
                <c:pt idx="13">
                  <c:v>0</c:v>
                </c:pt>
                <c:pt idx="14">
                  <c:v>-0.98134070490939096</c:v>
                </c:pt>
                <c:pt idx="15">
                  <c:v>-5.5283743814292701E-3</c:v>
                </c:pt>
                <c:pt idx="16">
                  <c:v>1.1057971415293801E-2</c:v>
                </c:pt>
                <c:pt idx="17">
                  <c:v>-1.10567487631761E-2</c:v>
                </c:pt>
                <c:pt idx="18">
                  <c:v>0</c:v>
                </c:pt>
                <c:pt idx="19">
                  <c:v>0</c:v>
                </c:pt>
                <c:pt idx="20">
                  <c:v>0</c:v>
                </c:pt>
                <c:pt idx="21">
                  <c:v>2.7642638767512301E-3</c:v>
                </c:pt>
                <c:pt idx="22">
                  <c:v>-2.7641874673155799E-3</c:v>
                </c:pt>
                <c:pt idx="23">
                  <c:v>0</c:v>
                </c:pt>
                <c:pt idx="24">
                  <c:v>0</c:v>
                </c:pt>
                <c:pt idx="25">
                  <c:v>0.21329639889258301</c:v>
                </c:pt>
                <c:pt idx="26">
                  <c:v>-0.212842413688869</c:v>
                </c:pt>
                <c:pt idx="27">
                  <c:v>3.31812525922398E-2</c:v>
                </c:pt>
                <c:pt idx="28">
                  <c:v>-2.7643400138255302E-2</c:v>
                </c:pt>
                <c:pt idx="29">
                  <c:v>-5.5283743814292701E-3</c:v>
                </c:pt>
                <c:pt idx="30">
                  <c:v>0.18554417086789499</c:v>
                </c:pt>
                <c:pt idx="31">
                  <c:v>0.76740616687791996</c:v>
                </c:pt>
                <c:pt idx="32">
                  <c:v>-1.39508928569943E-2</c:v>
                </c:pt>
                <c:pt idx="33">
                  <c:v>0</c:v>
                </c:pt>
                <c:pt idx="34">
                  <c:v>5.5834729201515602E-2</c:v>
                </c:pt>
                <c:pt idx="35">
                  <c:v>-0.111544896821113</c:v>
                </c:pt>
                <c:pt idx="36">
                  <c:v>5.5803571428762001E-2</c:v>
                </c:pt>
                <c:pt idx="37">
                  <c:v>-0.12540058520335801</c:v>
                </c:pt>
                <c:pt idx="38">
                  <c:v>-0.76050884928511797</c:v>
                </c:pt>
                <c:pt idx="39">
                  <c:v>-0.206982199531794</c:v>
                </c:pt>
                <c:pt idx="40">
                  <c:v>-1.37969097683572E-2</c:v>
                </c:pt>
                <c:pt idx="41">
                  <c:v>-3.5859101315813803E-2</c:v>
                </c:pt>
                <c:pt idx="42">
                  <c:v>0.102164789043622</c:v>
                </c:pt>
                <c:pt idx="43">
                  <c:v>3.8671896580720198E-2</c:v>
                </c:pt>
                <c:pt idx="44">
                  <c:v>-6.3492063492585293E-2</c:v>
                </c:pt>
                <c:pt idx="45">
                  <c:v>-6.8965517241481505E-2</c:v>
                </c:pt>
                <c:pt idx="46">
                  <c:v>0.15195468987483701</c:v>
                </c:pt>
                <c:pt idx="47">
                  <c:v>-0.13519479086247599</c:v>
                </c:pt>
                <c:pt idx="48">
                  <c:v>-2.75831632371831E-2</c:v>
                </c:pt>
                <c:pt idx="49">
                  <c:v>0.17684443216415099</c:v>
                </c:pt>
                <c:pt idx="50">
                  <c:v>-0.171025046894387</c:v>
                </c:pt>
                <c:pt idx="51">
                  <c:v>0</c:v>
                </c:pt>
                <c:pt idx="52">
                  <c:v>-1.10326566639317E-2</c:v>
                </c:pt>
                <c:pt idx="53">
                  <c:v>5.5166326474936E-3</c:v>
                </c:pt>
                <c:pt idx="54">
                  <c:v>1.9311943333289599E-2</c:v>
                </c:pt>
                <c:pt idx="55">
                  <c:v>0.49071250318981902</c:v>
                </c:pt>
                <c:pt idx="56">
                  <c:v>-0.41138628896546098</c:v>
                </c:pt>
                <c:pt idx="57">
                  <c:v>0.41030190457795201</c:v>
                </c:pt>
                <c:pt idx="58">
                  <c:v>0.67262070918602601</c:v>
                </c:pt>
                <c:pt idx="59">
                  <c:v>-0.17552168946666</c:v>
                </c:pt>
                <c:pt idx="60">
                  <c:v>-0.35258189922362398</c:v>
                </c:pt>
                <c:pt idx="61">
                  <c:v>-0.207785011775238</c:v>
                </c:pt>
                <c:pt idx="62">
                  <c:v>-0.44131843856245201</c:v>
                </c:pt>
                <c:pt idx="63">
                  <c:v>0.135336684251673</c:v>
                </c:pt>
                <c:pt idx="64">
                  <c:v>2.7620497168818299E-3</c:v>
                </c:pt>
                <c:pt idx="65">
                  <c:v>-4.1413583931716499E-2</c:v>
                </c:pt>
                <c:pt idx="66">
                  <c:v>-3.5878894930304502E-2</c:v>
                </c:pt>
                <c:pt idx="67">
                  <c:v>1.1040878853999301E-2</c:v>
                </c:pt>
                <c:pt idx="68">
                  <c:v>5.2471693178911497E-2</c:v>
                </c:pt>
                <c:pt idx="69">
                  <c:v>0.25194495944029999</c:v>
                </c:pt>
                <c:pt idx="70">
                  <c:v>8.0354668883723501E-2</c:v>
                </c:pt>
                <c:pt idx="71">
                  <c:v>-9.6885813149060293E-2</c:v>
                </c:pt>
                <c:pt idx="72">
                  <c:v>-0.12993475588905401</c:v>
                </c:pt>
                <c:pt idx="73">
                  <c:v>-9.6666390753741102E-2</c:v>
                </c:pt>
                <c:pt idx="74">
                  <c:v>-0.118620689655465</c:v>
                </c:pt>
                <c:pt idx="75">
                  <c:v>4.1396440182563402E-2</c:v>
                </c:pt>
                <c:pt idx="76">
                  <c:v>-4.13793106209943E-2</c:v>
                </c:pt>
                <c:pt idx="77">
                  <c:v>-5.5169369964536003E-3</c:v>
                </c:pt>
                <c:pt idx="78">
                  <c:v>-1.37904404666844E-2</c:v>
                </c:pt>
                <c:pt idx="79">
                  <c:v>3.3108014898592497E-2</c:v>
                </c:pt>
                <c:pt idx="80">
                  <c:v>-2.2067139271229799E-2</c:v>
                </c:pt>
                <c:pt idx="81">
                  <c:v>-1.10323523733236E-2</c:v>
                </c:pt>
                <c:pt idx="82">
                  <c:v>2.75884903577642E-2</c:v>
                </c:pt>
                <c:pt idx="83">
                  <c:v>-4.1365617174934401E-2</c:v>
                </c:pt>
                <c:pt idx="84">
                  <c:v>6.8990258575597804E-2</c:v>
                </c:pt>
                <c:pt idx="85">
                  <c:v>0.146473579760033</c:v>
                </c:pt>
                <c:pt idx="86">
                  <c:v>-8.2902702629450396E-3</c:v>
                </c:pt>
                <c:pt idx="87">
                  <c:v>-2.4864625925459599E-2</c:v>
                </c:pt>
                <c:pt idx="88">
                  <c:v>6.9073176120131204E-3</c:v>
                </c:pt>
                <c:pt idx="89">
                  <c:v>-5.6607941404251301E-2</c:v>
                </c:pt>
                <c:pt idx="90">
                  <c:v>-1.9325805748101301E-2</c:v>
                </c:pt>
                <c:pt idx="91">
                  <c:v>0.141000829417253</c:v>
                </c:pt>
                <c:pt idx="92">
                  <c:v>-7.1831141562673603E-2</c:v>
                </c:pt>
                <c:pt idx="93">
                  <c:v>-3.86633523893802E-2</c:v>
                </c:pt>
                <c:pt idx="94">
                  <c:v>5.24992398664322E-2</c:v>
                </c:pt>
                <c:pt idx="95">
                  <c:v>-4.1429597304139303E-2</c:v>
                </c:pt>
                <c:pt idx="96">
                  <c:v>4.9740245661519598E-2</c:v>
                </c:pt>
                <c:pt idx="97">
                  <c:v>-3.3149171546939603E-2</c:v>
                </c:pt>
                <c:pt idx="98">
                  <c:v>-8.8319717377117496E-2</c:v>
                </c:pt>
                <c:pt idx="99">
                  <c:v>8.8397790055462097E-2</c:v>
                </c:pt>
                <c:pt idx="100">
                  <c:v>0.13831258644566899</c:v>
                </c:pt>
                <c:pt idx="101">
                  <c:v>0.43061536324614302</c:v>
                </c:pt>
                <c:pt idx="102">
                  <c:v>0.15581958346159799</c:v>
                </c:pt>
                <c:pt idx="103">
                  <c:v>0.150480701965055</c:v>
                </c:pt>
                <c:pt idx="104">
                  <c:v>0.20943870427344299</c:v>
                </c:pt>
                <c:pt idx="105">
                  <c:v>8.3845724148003203E-2</c:v>
                </c:pt>
                <c:pt idx="106">
                  <c:v>2.7956387755137199E-2</c:v>
                </c:pt>
                <c:pt idx="107">
                  <c:v>-4.4710221874739102E-2</c:v>
                </c:pt>
                <c:pt idx="108">
                  <c:v>2.5155826369056701E-2</c:v>
                </c:pt>
                <c:pt idx="109">
                  <c:v>-3.6322995250127998E-2</c:v>
                </c:pt>
                <c:pt idx="110">
                  <c:v>-8.3752093802731298E-2</c:v>
                </c:pt>
                <c:pt idx="111">
                  <c:v>-9.7615395064055505E-2</c:v>
                </c:pt>
                <c:pt idx="112">
                  <c:v>-0.117001420732211</c:v>
                </c:pt>
                <c:pt idx="113">
                  <c:v>-0.21681723446878801</c:v>
                </c:pt>
                <c:pt idx="114">
                  <c:v>0.153118040089646</c:v>
                </c:pt>
                <c:pt idx="115">
                  <c:v>0.43338459387774497</c:v>
                </c:pt>
                <c:pt idx="116">
                  <c:v>-1.9568377222438701E-2</c:v>
                </c:pt>
                <c:pt idx="117">
                  <c:v>-8.3857445144141403E-3</c:v>
                </c:pt>
                <c:pt idx="118">
                  <c:v>-1.3974287031837901E-2</c:v>
                </c:pt>
                <c:pt idx="119">
                  <c:v>3.3549541489795998E-2</c:v>
                </c:pt>
                <c:pt idx="120">
                  <c:v>3.3560800704788098E-2</c:v>
                </c:pt>
                <c:pt idx="121">
                  <c:v>8.3909042599357494E-3</c:v>
                </c:pt>
                <c:pt idx="122">
                  <c:v>-0.25666062212391699</c:v>
                </c:pt>
                <c:pt idx="123">
                  <c:v>-0.125383115074334</c:v>
                </c:pt>
                <c:pt idx="124">
                  <c:v>5.5756899916501103E-2</c:v>
                </c:pt>
                <c:pt idx="125">
                  <c:v>0</c:v>
                </c:pt>
                <c:pt idx="126">
                  <c:v>0.136791267692775</c:v>
                </c:pt>
                <c:pt idx="127">
                  <c:v>8.6616373288848206E-2</c:v>
                </c:pt>
                <c:pt idx="128">
                  <c:v>8.1093929140966303E-2</c:v>
                </c:pt>
                <c:pt idx="129">
                  <c:v>5.59299784659431E-3</c:v>
                </c:pt>
                <c:pt idx="130">
                  <c:v>-1.67761781071257E-2</c:v>
                </c:pt>
                <c:pt idx="131">
                  <c:v>2.79681166270313E-2</c:v>
                </c:pt>
                <c:pt idx="132">
                  <c:v>4.1969781477759399E-2</c:v>
                </c:pt>
                <c:pt idx="133">
                  <c:v>2.7980640194596902E-3</c:v>
                </c:pt>
                <c:pt idx="134">
                  <c:v>0</c:v>
                </c:pt>
                <c:pt idx="135">
                  <c:v>5.5964403840018297E-3</c:v>
                </c:pt>
                <c:pt idx="136">
                  <c:v>0</c:v>
                </c:pt>
                <c:pt idx="137">
                  <c:v>0</c:v>
                </c:pt>
                <c:pt idx="138">
                  <c:v>5.418879056063127</c:v>
                </c:pt>
                <c:pt idx="139">
                  <c:v>1.433230603517297</c:v>
                </c:pt>
                <c:pt idx="140">
                  <c:v>1.4910416037136951</c:v>
                </c:pt>
                <c:pt idx="141">
                  <c:v>0.503586143447324</c:v>
                </c:pt>
                <c:pt idx="142">
                  <c:v>4.0819567983104443</c:v>
                </c:pt>
                <c:pt idx="143">
                  <c:v>1.401191818010779</c:v>
                </c:pt>
                <c:pt idx="144">
                  <c:v>2.05456936226844</c:v>
                </c:pt>
                <c:pt idx="145">
                  <c:v>0</c:v>
                </c:pt>
                <c:pt idx="146">
                  <c:v>-0.196850393374079</c:v>
                </c:pt>
                <c:pt idx="147">
                  <c:v>8.2088327040462594E-2</c:v>
                </c:pt>
                <c:pt idx="148">
                  <c:v>1.14579873763258</c:v>
                </c:pt>
                <c:pt idx="149">
                  <c:v>0</c:v>
                </c:pt>
                <c:pt idx="150">
                  <c:v>0</c:v>
                </c:pt>
                <c:pt idx="151">
                  <c:v>0</c:v>
                </c:pt>
                <c:pt idx="152">
                  <c:v>0</c:v>
                </c:pt>
                <c:pt idx="153">
                  <c:v>0</c:v>
                </c:pt>
                <c:pt idx="154">
                  <c:v>-0.29801324503415899</c:v>
                </c:pt>
                <c:pt idx="155">
                  <c:v>0.28225136975037401</c:v>
                </c:pt>
                <c:pt idx="156">
                  <c:v>11.537037037079561</c:v>
                </c:pt>
                <c:pt idx="157">
                  <c:v>1.5686717074882599</c:v>
                </c:pt>
                <c:pt idx="158">
                  <c:v>0.124293785311222</c:v>
                </c:pt>
                <c:pt idx="159">
                  <c:v>0.20758633704536</c:v>
                </c:pt>
                <c:pt idx="160">
                  <c:v>-0.131926121372403</c:v>
                </c:pt>
                <c:pt idx="161">
                  <c:v>0.70222053520843097</c:v>
                </c:pt>
                <c:pt idx="162">
                  <c:v>-0.69732378439749898</c:v>
                </c:pt>
                <c:pt idx="163">
                  <c:v>-0.150545728265537</c:v>
                </c:pt>
                <c:pt idx="164">
                  <c:v>-0.42349061200190902</c:v>
                </c:pt>
                <c:pt idx="165">
                  <c:v>-4.7035714285880417</c:v>
                </c:pt>
                <c:pt idx="166">
                  <c:v>0</c:v>
                </c:pt>
                <c:pt idx="167">
                  <c:v>-6.3545150501884349</c:v>
                </c:pt>
                <c:pt idx="168">
                  <c:v>3.963838664825813</c:v>
                </c:pt>
                <c:pt idx="169">
                  <c:v>4.2028985507399774</c:v>
                </c:pt>
                <c:pt idx="170">
                  <c:v>-1.3404825737313231</c:v>
                </c:pt>
                <c:pt idx="171">
                  <c:v>-0.76268180206032499</c:v>
                </c:pt>
                <c:pt idx="172">
                  <c:v>-0.77437521999568504</c:v>
                </c:pt>
                <c:pt idx="173">
                  <c:v>-4.6004029546983842</c:v>
                </c:pt>
                <c:pt idx="174">
                  <c:v>-1.618764453589798</c:v>
                </c:pt>
                <c:pt idx="175">
                  <c:v>1.407035175884332</c:v>
                </c:pt>
                <c:pt idx="176">
                  <c:v>-0.45022511255794101</c:v>
                </c:pt>
                <c:pt idx="177">
                  <c:v>-8.3305564812005906E-2</c:v>
                </c:pt>
                <c:pt idx="178">
                  <c:v>-0.28243894334695202</c:v>
                </c:pt>
                <c:pt idx="179">
                  <c:v>1.0407923451436341</c:v>
                </c:pt>
                <c:pt idx="180">
                  <c:v>3.9253314724492059</c:v>
                </c:pt>
                <c:pt idx="181">
                  <c:v>-2.4506466981107171</c:v>
                </c:pt>
                <c:pt idx="182">
                  <c:v>0.17047391749188601</c:v>
                </c:pt>
                <c:pt idx="183">
                  <c:v>0.66929809473374802</c:v>
                </c:pt>
                <c:pt idx="184">
                  <c:v>-1.687194196057676</c:v>
                </c:pt>
                <c:pt idx="185">
                  <c:v>-0.33630401883424299</c:v>
                </c:pt>
                <c:pt idx="186">
                  <c:v>-0.18462571332732799</c:v>
                </c:pt>
                <c:pt idx="187">
                  <c:v>-1.585728444009183</c:v>
                </c:pt>
                <c:pt idx="188">
                  <c:v>0.29821073592001701</c:v>
                </c:pt>
                <c:pt idx="189">
                  <c:v>-0.39603960429193902</c:v>
                </c:pt>
                <c:pt idx="190">
                  <c:v>-0.70457152220449704</c:v>
                </c:pt>
                <c:pt idx="191">
                  <c:v>0.47744484689011701</c:v>
                </c:pt>
                <c:pt idx="192">
                  <c:v>0.47973531844642198</c:v>
                </c:pt>
                <c:pt idx="193">
                  <c:v>0.85085085085364098</c:v>
                </c:pt>
                <c:pt idx="194">
                  <c:v>0.100200400802163</c:v>
                </c:pt>
                <c:pt idx="195">
                  <c:v>-0.183363893983091</c:v>
                </c:pt>
                <c:pt idx="196">
                  <c:v>0.85743106927003798</c:v>
                </c:pt>
                <c:pt idx="197">
                  <c:v>1.363326516705214</c:v>
                </c:pt>
                <c:pt idx="198">
                  <c:v>1.6103896103953179</c:v>
                </c:pt>
                <c:pt idx="199">
                  <c:v>0.45225256566496702</c:v>
                </c:pt>
                <c:pt idx="200">
                  <c:v>-2.12802179095016</c:v>
                </c:pt>
                <c:pt idx="201">
                  <c:v>-0.69315300084784304</c:v>
                </c:pt>
                <c:pt idx="202">
                  <c:v>1.007513661550782</c:v>
                </c:pt>
                <c:pt idx="203">
                  <c:v>1.209816799178618</c:v>
                </c:pt>
                <c:pt idx="204">
                  <c:v>2.334630349849089</c:v>
                </c:pt>
                <c:pt idx="205">
                  <c:v>1.873873873880668</c:v>
                </c:pt>
                <c:pt idx="206">
                  <c:v>-7.2020165646555098E-2</c:v>
                </c:pt>
                <c:pt idx="207">
                  <c:v>0.14424810674404301</c:v>
                </c:pt>
                <c:pt idx="208">
                  <c:v>3.586103847604015</c:v>
                </c:pt>
                <c:pt idx="209">
                  <c:v>0.63909774436314004</c:v>
                </c:pt>
                <c:pt idx="210">
                  <c:v>-0.486344930791063</c:v>
                </c:pt>
                <c:pt idx="211">
                  <c:v>0.6969297419503</c:v>
                </c:pt>
                <c:pt idx="212">
                  <c:v>5.9257781325057328</c:v>
                </c:pt>
                <c:pt idx="213">
                  <c:v>1.994301994309897</c:v>
                </c:pt>
                <c:pt idx="214">
                  <c:v>2.3750000000100759</c:v>
                </c:pt>
                <c:pt idx="215">
                  <c:v>-0.57995028997751497</c:v>
                </c:pt>
                <c:pt idx="216">
                  <c:v>1.131126937583286</c:v>
                </c:pt>
                <c:pt idx="217">
                  <c:v>7.3291366906803477</c:v>
                </c:pt>
                <c:pt idx="218">
                  <c:v>-0.22431583669918501</c:v>
                </c:pt>
                <c:pt idx="219">
                  <c:v>-0.22381378693026199</c:v>
                </c:pt>
                <c:pt idx="220">
                  <c:v>9.1353199805039136</c:v>
                </c:pt>
                <c:pt idx="221">
                  <c:v>7.3413738857227901</c:v>
                </c:pt>
                <c:pt idx="222">
                  <c:v>0.26288117770899799</c:v>
                </c:pt>
                <c:pt idx="223">
                  <c:v>0.55511498810769999</c:v>
                </c:pt>
                <c:pt idx="224">
                  <c:v>7.4715909085227183</c:v>
                </c:pt>
                <c:pt idx="225">
                  <c:v>-10.886075949366999</c:v>
                </c:pt>
                <c:pt idx="226">
                  <c:v>1.490236382844226</c:v>
                </c:pt>
                <c:pt idx="227">
                  <c:v>-3.3283656234641779</c:v>
                </c:pt>
                <c:pt idx="228">
                  <c:v>-0.44510385756885801</c:v>
                </c:pt>
                <c:pt idx="229">
                  <c:v>-3.3922599140154168</c:v>
                </c:pt>
                <c:pt idx="230">
                  <c:v>-4.2105263158085986</c:v>
                </c:pt>
                <c:pt idx="231">
                  <c:v>-0.59144676979351596</c:v>
                </c:pt>
                <c:pt idx="232">
                  <c:v>1.2903225806511009</c:v>
                </c:pt>
                <c:pt idx="233">
                  <c:v>-9.2081031307908304E-2</c:v>
                </c:pt>
                <c:pt idx="234">
                  <c:v>-1.272727272732993</c:v>
                </c:pt>
                <c:pt idx="235">
                  <c:v>-1.47783251232199</c:v>
                </c:pt>
                <c:pt idx="236">
                  <c:v>-6.0580563736055266</c:v>
                </c:pt>
                <c:pt idx="237">
                  <c:v>-4.4614147910148398</c:v>
                </c:pt>
                <c:pt idx="238">
                  <c:v>3.7964121819099952</c:v>
                </c:pt>
                <c:pt idx="239">
                  <c:v>0.37688442211208401</c:v>
                </c:pt>
                <c:pt idx="240">
                  <c:v>-4.4035228182721404</c:v>
                </c:pt>
                <c:pt idx="241">
                  <c:v>4.0048057669178801E-2</c:v>
                </c:pt>
                <c:pt idx="242">
                  <c:v>4.4769874477175859</c:v>
                </c:pt>
                <c:pt idx="243">
                  <c:v>6.5537226928512329</c:v>
                </c:pt>
                <c:pt idx="244">
                  <c:v>3.0790441176613279</c:v>
                </c:pt>
                <c:pt idx="245">
                  <c:v>-4.1409691630139269</c:v>
                </c:pt>
                <c:pt idx="246">
                  <c:v>3.6529680365463761</c:v>
                </c:pt>
                <c:pt idx="247">
                  <c:v>3.2045240339454248</c:v>
                </c:pt>
                <c:pt idx="248">
                  <c:v>0.33096926714098002</c:v>
                </c:pt>
                <c:pt idx="249">
                  <c:v>-2.3996308260378592</c:v>
                </c:pt>
                <c:pt idx="250">
                  <c:v>6.7487684729396298</c:v>
                </c:pt>
                <c:pt idx="251">
                  <c:v>-0.83048363459121299</c:v>
                </c:pt>
                <c:pt idx="252">
                  <c:v>-1.963601532576406</c:v>
                </c:pt>
                <c:pt idx="253">
                  <c:v>-1.042654028440916</c:v>
                </c:pt>
                <c:pt idx="254">
                  <c:v>-1.8604651162877559</c:v>
                </c:pt>
                <c:pt idx="255">
                  <c:v>-4.0606871932354158</c:v>
                </c:pt>
                <c:pt idx="256">
                  <c:v>-0.75287865367922202</c:v>
                </c:pt>
                <c:pt idx="257">
                  <c:v>-5.700563792047288</c:v>
                </c:pt>
                <c:pt idx="258">
                  <c:v>5.0219298245835677</c:v>
                </c:pt>
                <c:pt idx="259">
                  <c:v>-2.0197679415644609</c:v>
                </c:pt>
                <c:pt idx="260">
                  <c:v>-0.47048759623809899</c:v>
                </c:pt>
                <c:pt idx="261">
                  <c:v>9.0993933738176835</c:v>
                </c:pt>
                <c:pt idx="262">
                  <c:v>-2.5466120964191501</c:v>
                </c:pt>
                <c:pt idx="263">
                  <c:v>-4.59869848158168</c:v>
                </c:pt>
                <c:pt idx="264">
                  <c:v>-2.7426160337667582</c:v>
                </c:pt>
                <c:pt idx="265">
                  <c:v>-3.853955375269277</c:v>
                </c:pt>
                <c:pt idx="266">
                  <c:v>4.849000425371421</c:v>
                </c:pt>
                <c:pt idx="267">
                  <c:v>-3.4496919921970659</c:v>
                </c:pt>
                <c:pt idx="268">
                  <c:v>-4.1338582673390043</c:v>
                </c:pt>
                <c:pt idx="269">
                  <c:v>-1.359223300976198</c:v>
                </c:pt>
                <c:pt idx="270">
                  <c:v>-1.6048910966816721</c:v>
                </c:pt>
                <c:pt idx="271">
                  <c:v>-2.8942486085450061</c:v>
                </c:pt>
                <c:pt idx="272">
                  <c:v>-2.812838081510415</c:v>
                </c:pt>
                <c:pt idx="273">
                  <c:v>9.5614381667701682</c:v>
                </c:pt>
                <c:pt idx="274">
                  <c:v>7.7021276596073847</c:v>
                </c:pt>
                <c:pt idx="275">
                  <c:v>-1.2189995796603641</c:v>
                </c:pt>
                <c:pt idx="276">
                  <c:v>1.0405606285877671</c:v>
                </c:pt>
                <c:pt idx="277">
                  <c:v>-1.6499582289124779</c:v>
                </c:pt>
                <c:pt idx="278">
                  <c:v>1.01265822785257</c:v>
                </c:pt>
                <c:pt idx="279">
                  <c:v>-0.54553084347700798</c:v>
                </c:pt>
                <c:pt idx="280">
                  <c:v>-0.58406341260146299</c:v>
                </c:pt>
                <c:pt idx="281">
                  <c:v>-0.82747207282102297</c:v>
                </c:pt>
                <c:pt idx="282">
                  <c:v>-1.9870235198784121</c:v>
                </c:pt>
                <c:pt idx="283">
                  <c:v>4.44726810675352</c:v>
                </c:pt>
                <c:pt idx="284">
                  <c:v>1.0485769313118301</c:v>
                </c:pt>
                <c:pt idx="285">
                  <c:v>-0.14957264957316099</c:v>
                </c:pt>
                <c:pt idx="286">
                  <c:v>0.77519379845275105</c:v>
                </c:pt>
                <c:pt idx="287">
                  <c:v>-1.0862619808352569</c:v>
                </c:pt>
                <c:pt idx="288">
                  <c:v>0.53533190578400403</c:v>
                </c:pt>
                <c:pt idx="289">
                  <c:v>3.91633288831291</c:v>
                </c:pt>
                <c:pt idx="290">
                  <c:v>-0.55321973888283305</c:v>
                </c:pt>
                <c:pt idx="291">
                  <c:v>-2.397408207353644</c:v>
                </c:pt>
                <c:pt idx="292">
                  <c:v>-2.5263157898948672</c:v>
                </c:pt>
                <c:pt idx="293">
                  <c:v>-3.2586558044806821</c:v>
                </c:pt>
                <c:pt idx="294">
                  <c:v>1.74057190219658</c:v>
                </c:pt>
                <c:pt idx="295">
                  <c:v>-1.710794297352475</c:v>
                </c:pt>
                <c:pt idx="296">
                  <c:v>0.101936799184523</c:v>
                </c:pt>
                <c:pt idx="297">
                  <c:v>-0.42630937880631897</c:v>
                </c:pt>
                <c:pt idx="298">
                  <c:v>-1.9115890083631291</c:v>
                </c:pt>
                <c:pt idx="299">
                  <c:v>-1.3940702925584201</c:v>
                </c:pt>
                <c:pt idx="300">
                  <c:v>-1.8689788053948651</c:v>
                </c:pt>
                <c:pt idx="301">
                  <c:v>2.7722772277226371</c:v>
                </c:pt>
                <c:pt idx="302">
                  <c:v>9.9108027750244507E-2</c:v>
                </c:pt>
                <c:pt idx="303">
                  <c:v>0.158824697240388</c:v>
                </c:pt>
                <c:pt idx="304">
                  <c:v>1.1648925487046671</c:v>
                </c:pt>
                <c:pt idx="305">
                  <c:v>5.1975491231777076</c:v>
                </c:pt>
                <c:pt idx="306">
                  <c:v>-0.252897787144375</c:v>
                </c:pt>
                <c:pt idx="307">
                  <c:v>9.3317972350230907</c:v>
                </c:pt>
                <c:pt idx="308">
                  <c:v>2.6004728132387571</c:v>
                </c:pt>
                <c:pt idx="309">
                  <c:v>4.7029702970295846</c:v>
                </c:pt>
                <c:pt idx="310">
                  <c:v>0.74812967581057499</c:v>
                </c:pt>
                <c:pt idx="311">
                  <c:v>4.5359749744760656</c:v>
                </c:pt>
                <c:pt idx="312">
                  <c:v>6.7334446293822774</c:v>
                </c:pt>
                <c:pt idx="313">
                  <c:v>5.56792873052048E-2</c:v>
                </c:pt>
                <c:pt idx="314">
                  <c:v>6.7142008324820317</c:v>
                </c:pt>
                <c:pt idx="315">
                  <c:v>-2.03725261933671</c:v>
                </c:pt>
                <c:pt idx="316">
                  <c:v>4.1212121206060228</c:v>
                </c:pt>
                <c:pt idx="317">
                  <c:v>6.9345430978612832</c:v>
                </c:pt>
                <c:pt idx="318">
                  <c:v>-1.1531069827033831</c:v>
                </c:pt>
                <c:pt idx="319">
                  <c:v>1.6276041666667529</c:v>
                </c:pt>
                <c:pt idx="320">
                  <c:v>-4.8916408668730353</c:v>
                </c:pt>
                <c:pt idx="321">
                  <c:v>-0.55418719211824097</c:v>
                </c:pt>
                <c:pt idx="322">
                  <c:v>2.07416719044627</c:v>
                </c:pt>
                <c:pt idx="323">
                  <c:v>4.3278688524589368</c:v>
                </c:pt>
                <c:pt idx="324">
                  <c:v>-0.35935968637696097</c:v>
                </c:pt>
                <c:pt idx="325">
                  <c:v>4.9725651577503349</c:v>
                </c:pt>
                <c:pt idx="326">
                  <c:v>4.516129032258041</c:v>
                </c:pt>
                <c:pt idx="327">
                  <c:v>-3.1250000000001008</c:v>
                </c:pt>
                <c:pt idx="328">
                  <c:v>-2.040816326530599</c:v>
                </c:pt>
                <c:pt idx="329">
                  <c:v>-1.540522438044178</c:v>
                </c:pt>
                <c:pt idx="330">
                  <c:v>4.8455056179775466</c:v>
                </c:pt>
                <c:pt idx="331">
                  <c:v>-2.6990092244619222</c:v>
                </c:pt>
                <c:pt idx="332">
                  <c:v>5.5916305916306781</c:v>
                </c:pt>
                <c:pt idx="333">
                  <c:v>4.5643153526969673</c:v>
                </c:pt>
                <c:pt idx="334">
                  <c:v>7.3279352226720293</c:v>
                </c:pt>
                <c:pt idx="335">
                  <c:v>-2.9088050314464571</c:v>
                </c:pt>
                <c:pt idx="336">
                  <c:v>-0.62500000000004396</c:v>
                </c:pt>
                <c:pt idx="337">
                  <c:v>2.0733652312598938</c:v>
                </c:pt>
                <c:pt idx="338">
                  <c:v>0.440528634361328</c:v>
                </c:pt>
                <c:pt idx="339">
                  <c:v>-0.319361277445183</c:v>
                </c:pt>
                <c:pt idx="340">
                  <c:v>-5.4003021148036003</c:v>
                </c:pt>
                <c:pt idx="341">
                  <c:v>-0.11316484345531</c:v>
                </c:pt>
                <c:pt idx="342">
                  <c:v>-1.81481481481475</c:v>
                </c:pt>
                <c:pt idx="343">
                  <c:v>0.33444816053502502</c:v>
                </c:pt>
                <c:pt idx="344">
                  <c:v>6.9980119284294346</c:v>
                </c:pt>
                <c:pt idx="345">
                  <c:v>3.2854209445585152</c:v>
                </c:pt>
                <c:pt idx="346">
                  <c:v>-3.257846642828746</c:v>
                </c:pt>
                <c:pt idx="347">
                  <c:v>-2.5551684088269919</c:v>
                </c:pt>
                <c:pt idx="348">
                  <c:v>1.6929133858268841</c:v>
                </c:pt>
                <c:pt idx="349">
                  <c:v>-3.824308973873606</c:v>
                </c:pt>
                <c:pt idx="350">
                  <c:v>-0.30200075500182799</c:v>
                </c:pt>
                <c:pt idx="351">
                  <c:v>-7.1829011913104672</c:v>
                </c:pt>
                <c:pt idx="352">
                  <c:v>-0.97154753643299696</c:v>
                </c:pt>
                <c:pt idx="353">
                  <c:v>4.156125767979769</c:v>
                </c:pt>
                <c:pt idx="354">
                  <c:v>-4.1233541233541784</c:v>
                </c:pt>
                <c:pt idx="355">
                  <c:v>3.5893754486719032</c:v>
                </c:pt>
                <c:pt idx="356">
                  <c:v>-2.1082220660575781</c:v>
                </c:pt>
                <c:pt idx="357">
                  <c:v>-0.454704442112704</c:v>
                </c:pt>
                <c:pt idx="358">
                  <c:v>-0.34855350296257998</c:v>
                </c:pt>
                <c:pt idx="359">
                  <c:v>-0.48560527228587402</c:v>
                </c:pt>
                <c:pt idx="360">
                  <c:v>-2.8638814016172751</c:v>
                </c:pt>
                <c:pt idx="361">
                  <c:v>-5.5979643765902232</c:v>
                </c:pt>
                <c:pt idx="362">
                  <c:v>-1.349231251961156</c:v>
                </c:pt>
                <c:pt idx="363">
                  <c:v>5.0428477257745996</c:v>
                </c:pt>
                <c:pt idx="364">
                  <c:v>-0.78482668410726097</c:v>
                </c:pt>
                <c:pt idx="365">
                  <c:v>3.766542246352155</c:v>
                </c:pt>
                <c:pt idx="366">
                  <c:v>2.1490467937609061</c:v>
                </c:pt>
                <c:pt idx="367">
                  <c:v>4.68069666182868</c:v>
                </c:pt>
                <c:pt idx="368">
                  <c:v>6.53266331658289</c:v>
                </c:pt>
                <c:pt idx="369">
                  <c:v>-2.9996250468691641</c:v>
                </c:pt>
                <c:pt idx="370">
                  <c:v>-0.78124999999996103</c:v>
                </c:pt>
                <c:pt idx="371">
                  <c:v>2.4390243902439761</c:v>
                </c:pt>
                <c:pt idx="372">
                  <c:v>-0.60606060606061196</c:v>
                </c:pt>
                <c:pt idx="373">
                  <c:v>-6.38297872340436</c:v>
                </c:pt>
                <c:pt idx="374">
                  <c:v>2.6200873362445929</c:v>
                </c:pt>
                <c:pt idx="375">
                  <c:v>-0.36258158085569703</c:v>
                </c:pt>
                <c:pt idx="376">
                  <c:v>0</c:v>
                </c:pt>
                <c:pt idx="377">
                  <c:v>7.2568940493477493E-2</c:v>
                </c:pt>
                <c:pt idx="378">
                  <c:v>0.47393364928906501</c:v>
                </c:pt>
                <c:pt idx="379">
                  <c:v>3.2367331576966301</c:v>
                </c:pt>
                <c:pt idx="380">
                  <c:v>1.4896867838045329</c:v>
                </c:pt>
                <c:pt idx="381">
                  <c:v>0.65359477124173804</c:v>
                </c:pt>
                <c:pt idx="382">
                  <c:v>3.8738019169328788</c:v>
                </c:pt>
                <c:pt idx="383">
                  <c:v>-0.43737574552680197</c:v>
                </c:pt>
                <c:pt idx="384">
                  <c:v>-2.7305074257424802</c:v>
                </c:pt>
                <c:pt idx="385">
                  <c:v>-2.9429429429429752</c:v>
                </c:pt>
                <c:pt idx="386">
                  <c:v>-0.224719101123628</c:v>
                </c:pt>
                <c:pt idx="387">
                  <c:v>4.0935672514619554</c:v>
                </c:pt>
                <c:pt idx="388">
                  <c:v>2.1912350597609831</c:v>
                </c:pt>
                <c:pt idx="389">
                  <c:v>-1.3364779874213399</c:v>
                </c:pt>
                <c:pt idx="390">
                  <c:v>3.49877949552471</c:v>
                </c:pt>
                <c:pt idx="391">
                  <c:v>3.1040268456376028</c:v>
                </c:pt>
                <c:pt idx="392">
                  <c:v>-3.2467532467531748</c:v>
                </c:pt>
                <c:pt idx="393">
                  <c:v>-1.2028869286287429</c:v>
                </c:pt>
                <c:pt idx="394">
                  <c:v>-4.00801603206049E-2</c:v>
                </c:pt>
                <c:pt idx="395">
                  <c:v>0.12038523274469599</c:v>
                </c:pt>
                <c:pt idx="396">
                  <c:v>5.8623619371283846</c:v>
                </c:pt>
                <c:pt idx="397">
                  <c:v>1.1602922217446561</c:v>
                </c:pt>
                <c:pt idx="398">
                  <c:v>4.6783625730994487</c:v>
                </c:pt>
                <c:pt idx="399">
                  <c:v>4.3691371587932046</c:v>
                </c:pt>
                <c:pt idx="400">
                  <c:v>-0.237002341920379</c:v>
                </c:pt>
                <c:pt idx="401">
                  <c:v>0.80264400377712497</c:v>
                </c:pt>
                <c:pt idx="402">
                  <c:v>1.631477927063391</c:v>
                </c:pt>
                <c:pt idx="403">
                  <c:v>-0.90347123157398501</c:v>
                </c:pt>
                <c:pt idx="404">
                  <c:v>-2.818853974121954</c:v>
                </c:pt>
                <c:pt idx="405">
                  <c:v>-0.68838916934382999</c:v>
                </c:pt>
                <c:pt idx="406">
                  <c:v>-2.5927581582475772</c:v>
                </c:pt>
                <c:pt idx="407">
                  <c:v>1.7743403093721759</c:v>
                </c:pt>
                <c:pt idx="408">
                  <c:v>5.520883341334601</c:v>
                </c:pt>
                <c:pt idx="409">
                  <c:v>0.96946194861852797</c:v>
                </c:pt>
                <c:pt idx="410">
                  <c:v>0.634146341463385</c:v>
                </c:pt>
                <c:pt idx="411">
                  <c:v>-1.8857088159280699</c:v>
                </c:pt>
                <c:pt idx="412">
                  <c:v>5.4719838465419146</c:v>
                </c:pt>
                <c:pt idx="413">
                  <c:v>-0.70175438596467798</c:v>
                </c:pt>
                <c:pt idx="414">
                  <c:v>0.20090406830780899</c:v>
                </c:pt>
                <c:pt idx="415">
                  <c:v>1.1173184357539041</c:v>
                </c:pt>
                <c:pt idx="416">
                  <c:v>1.098788252207431</c:v>
                </c:pt>
                <c:pt idx="417">
                  <c:v>-1.5568135867361319</c:v>
                </c:pt>
                <c:pt idx="418">
                  <c:v>-0.82213755764988705</c:v>
                </c:pt>
                <c:pt idx="419">
                  <c:v>1.207508878741743</c:v>
                </c:pt>
                <c:pt idx="420">
                  <c:v>1.545595054095384</c:v>
                </c:pt>
                <c:pt idx="421">
                  <c:v>8.6177951874648606</c:v>
                </c:pt>
                <c:pt idx="422">
                  <c:v>6.6865671641795146</c:v>
                </c:pt>
                <c:pt idx="423">
                  <c:v>0.66105769230782696</c:v>
                </c:pt>
                <c:pt idx="424">
                  <c:v>-1.6548463356979799</c:v>
                </c:pt>
                <c:pt idx="425">
                  <c:v>-4.3311093520297801</c:v>
                </c:pt>
                <c:pt idx="426">
                  <c:v>-10.766902119071</c:v>
                </c:pt>
                <c:pt idx="427">
                  <c:v>0.81383519837165597</c:v>
                </c:pt>
                <c:pt idx="428">
                  <c:v>-3.3431661750243968</c:v>
                </c:pt>
                <c:pt idx="429">
                  <c:v>0.14771048744460499</c:v>
                </c:pt>
                <c:pt idx="430">
                  <c:v>-1.2447729261888809</c:v>
                </c:pt>
                <c:pt idx="431">
                  <c:v>-4.1212121212121211</c:v>
                </c:pt>
                <c:pt idx="432">
                  <c:v>2.4355300859599671</c:v>
                </c:pt>
                <c:pt idx="433">
                  <c:v>-1.486639066616523</c:v>
                </c:pt>
                <c:pt idx="434">
                  <c:v>1.4122137404580331</c:v>
                </c:pt>
                <c:pt idx="435">
                  <c:v>-3.1423290203327121</c:v>
                </c:pt>
                <c:pt idx="436">
                  <c:v>-1.1149698409797051</c:v>
                </c:pt>
                <c:pt idx="437">
                  <c:v>1.38991845811711</c:v>
                </c:pt>
                <c:pt idx="438">
                  <c:v>-0.47952784950208699</c:v>
                </c:pt>
                <c:pt idx="439">
                  <c:v>-2.2798954672433518</c:v>
                </c:pt>
                <c:pt idx="440">
                  <c:v>-2.4868189806677781</c:v>
                </c:pt>
                <c:pt idx="441">
                  <c:v>2.6368990067627301E-2</c:v>
                </c:pt>
                <c:pt idx="442">
                  <c:v>-1.9224137931035039</c:v>
                </c:pt>
                <c:pt idx="443">
                  <c:v>-4.9180327868852016</c:v>
                </c:pt>
                <c:pt idx="444">
                  <c:v>1.0101010101010259</c:v>
                </c:pt>
                <c:pt idx="445">
                  <c:v>-2.6360338573155779</c:v>
                </c:pt>
                <c:pt idx="446">
                  <c:v>-2.2073314938905</c:v>
                </c:pt>
                <c:pt idx="447">
                  <c:v>8.9308716187205146</c:v>
                </c:pt>
                <c:pt idx="448">
                  <c:v>1.7919580419580341</c:v>
                </c:pt>
                <c:pt idx="449">
                  <c:v>-3.2558139534883361</c:v>
                </c:pt>
                <c:pt idx="450">
                  <c:v>-0.92165898617515996</c:v>
                </c:pt>
                <c:pt idx="451">
                  <c:v>-1.363636363636278</c:v>
                </c:pt>
                <c:pt idx="452">
                  <c:v>0.87536473530627401</c:v>
                </c:pt>
                <c:pt idx="453">
                  <c:v>-5.9584476675813454</c:v>
                </c:pt>
                <c:pt idx="454">
                  <c:v>-1.8468641785301201</c:v>
                </c:pt>
                <c:pt idx="455">
                  <c:v>2.4034672970842421</c:v>
                </c:pt>
                <c:pt idx="456">
                  <c:v>-0.27504911591355302</c:v>
                </c:pt>
                <c:pt idx="457">
                  <c:v>-3.6349867474441542</c:v>
                </c:pt>
                <c:pt idx="458">
                  <c:v>-0.188964474678667</c:v>
                </c:pt>
                <c:pt idx="459">
                  <c:v>-4.8543689320388896</c:v>
                </c:pt>
                <c:pt idx="460">
                  <c:v>-1.277962280584813</c:v>
                </c:pt>
                <c:pt idx="461">
                  <c:v>-1.983291579679954</c:v>
                </c:pt>
                <c:pt idx="462">
                  <c:v>1.5834793168754391</c:v>
                </c:pt>
                <c:pt idx="463">
                  <c:v>4.5915046210721009</c:v>
                </c:pt>
                <c:pt idx="464">
                  <c:v>16.194158075601461</c:v>
                </c:pt>
                <c:pt idx="465">
                  <c:v>-5.8633238980995204</c:v>
                </c:pt>
                <c:pt idx="466">
                  <c:v>6.963667820069257</c:v>
                </c:pt>
                <c:pt idx="467">
                  <c:v>-0.51635111876083495</c:v>
                </c:pt>
                <c:pt idx="468">
                  <c:v>-2.6800670016749222</c:v>
                </c:pt>
                <c:pt idx="469">
                  <c:v>-0.83056478405322198</c:v>
                </c:pt>
                <c:pt idx="470">
                  <c:v>0.89667309142718099</c:v>
                </c:pt>
                <c:pt idx="471">
                  <c:v>-1.7212979739746599</c:v>
                </c:pt>
                <c:pt idx="472">
                  <c:v>0.26424442609408499</c:v>
                </c:pt>
                <c:pt idx="473">
                  <c:v>5.1215277777778736</c:v>
                </c:pt>
                <c:pt idx="474">
                  <c:v>3.952355170546836</c:v>
                </c:pt>
                <c:pt idx="475">
                  <c:v>3.7154890032755481</c:v>
                </c:pt>
                <c:pt idx="476">
                  <c:v>1.907486886027649</c:v>
                </c:pt>
                <c:pt idx="477">
                  <c:v>2.2926829268292921</c:v>
                </c:pt>
                <c:pt idx="478">
                  <c:v>0.29354207436396901</c:v>
                </c:pt>
                <c:pt idx="479">
                  <c:v>-4.3518951801590937</c:v>
                </c:pt>
                <c:pt idx="480">
                  <c:v>-3.022327101107253</c:v>
                </c:pt>
                <c:pt idx="481">
                  <c:v>4.0906943788379468</c:v>
                </c:pt>
                <c:pt idx="482">
                  <c:v>-0.656968559361782</c:v>
                </c:pt>
                <c:pt idx="483">
                  <c:v>-9.3764650726740395E-2</c:v>
                </c:pt>
                <c:pt idx="484">
                  <c:v>1.1859582542695299</c:v>
                </c:pt>
                <c:pt idx="485">
                  <c:v>-3.7442922374429579</c:v>
                </c:pt>
                <c:pt idx="486">
                  <c:v>2.9135338345864281</c:v>
                </c:pt>
                <c:pt idx="487">
                  <c:v>-1.3444598980064439</c:v>
                </c:pt>
                <c:pt idx="488">
                  <c:v>-1.100412654745502</c:v>
                </c:pt>
                <c:pt idx="489">
                  <c:v>-1.906989295673295</c:v>
                </c:pt>
                <c:pt idx="490">
                  <c:v>-3.2463011314186989</c:v>
                </c:pt>
                <c:pt idx="491">
                  <c:v>-1.0761945759792511</c:v>
                </c:pt>
                <c:pt idx="492">
                  <c:v>-0.21477663230243901</c:v>
                </c:pt>
                <c:pt idx="493">
                  <c:v>-6.5810593900482104</c:v>
                </c:pt>
                <c:pt idx="494">
                  <c:v>0.93155123531801898</c:v>
                </c:pt>
                <c:pt idx="495">
                  <c:v>3.565436241610672</c:v>
                </c:pt>
                <c:pt idx="496">
                  <c:v>-3.9097138250704568</c:v>
                </c:pt>
                <c:pt idx="497">
                  <c:v>-0.60096153846161104</c:v>
                </c:pt>
                <c:pt idx="498">
                  <c:v>4.9180327868852558</c:v>
                </c:pt>
                <c:pt idx="499">
                  <c:v>-0.29337803855827599</c:v>
                </c:pt>
                <c:pt idx="500">
                  <c:v>-2.0686258414053542</c:v>
                </c:pt>
                <c:pt idx="501">
                  <c:v>-1.7184348527631901</c:v>
                </c:pt>
                <c:pt idx="502">
                  <c:v>-5.9559939301971996</c:v>
                </c:pt>
                <c:pt idx="503">
                  <c:v>-0.82768999247564101</c:v>
                </c:pt>
                <c:pt idx="504">
                  <c:v>-0.74682598954441204</c:v>
                </c:pt>
                <c:pt idx="505">
                  <c:v>0.52552552552558196</c:v>
                </c:pt>
                <c:pt idx="506">
                  <c:v>4.0624999999999654</c:v>
                </c:pt>
                <c:pt idx="507">
                  <c:v>2.8938906752410838</c:v>
                </c:pt>
                <c:pt idx="508">
                  <c:v>4.1439933026371083</c:v>
                </c:pt>
                <c:pt idx="509">
                  <c:v>-0.33375052148509199</c:v>
                </c:pt>
                <c:pt idx="510">
                  <c:v>1.6108520559558599</c:v>
                </c:pt>
                <c:pt idx="511">
                  <c:v>-2.961744138214744</c:v>
                </c:pt>
                <c:pt idx="512">
                  <c:v>-0.73499387505097102</c:v>
                </c:pt>
                <c:pt idx="513">
                  <c:v>0.122649223221489</c:v>
                </c:pt>
                <c:pt idx="514">
                  <c:v>2.0016680567139962</c:v>
                </c:pt>
                <c:pt idx="515">
                  <c:v>0.79865489701551495</c:v>
                </c:pt>
                <c:pt idx="516">
                  <c:v>1.019108280254776</c:v>
                </c:pt>
                <c:pt idx="517">
                  <c:v>-1.997503121098577</c:v>
                </c:pt>
                <c:pt idx="518">
                  <c:v>0.45986622073579397</c:v>
                </c:pt>
                <c:pt idx="519">
                  <c:v>1.0561892691170409</c:v>
                </c:pt>
                <c:pt idx="520">
                  <c:v>-1.2515644555694529</c:v>
                </c:pt>
                <c:pt idx="521">
                  <c:v>-0.20815986677773801</c:v>
                </c:pt>
                <c:pt idx="522">
                  <c:v>2.60572404955149</c:v>
                </c:pt>
                <c:pt idx="523">
                  <c:v>5.2607913669064041</c:v>
                </c:pt>
                <c:pt idx="524">
                  <c:v>2.24347186465614</c:v>
                </c:pt>
                <c:pt idx="525">
                  <c:v>-0.67579908675796896</c:v>
                </c:pt>
                <c:pt idx="526">
                  <c:v>2.2408963585434019</c:v>
                </c:pt>
                <c:pt idx="527">
                  <c:v>1.066339530055731</c:v>
                </c:pt>
                <c:pt idx="528">
                  <c:v>-2.7798165137614399</c:v>
                </c:pt>
                <c:pt idx="529">
                  <c:v>4.5062320230105097</c:v>
                </c:pt>
                <c:pt idx="530">
                  <c:v>-5.3539019963702836</c:v>
                </c:pt>
                <c:pt idx="531">
                  <c:v>-0.27149321266964199</c:v>
                </c:pt>
                <c:pt idx="532">
                  <c:v>1.956080457649034</c:v>
                </c:pt>
                <c:pt idx="533">
                  <c:v>-3.30121341898642</c:v>
                </c:pt>
                <c:pt idx="534">
                  <c:v>2.2161422708618401</c:v>
                </c:pt>
                <c:pt idx="535">
                  <c:v>-1.2162162162162531</c:v>
                </c:pt>
                <c:pt idx="536">
                  <c:v>4.5887119570338104</c:v>
                </c:pt>
                <c:pt idx="537">
                  <c:v>2.859081217290218</c:v>
                </c:pt>
                <c:pt idx="538">
                  <c:v>-0.90280445639656204</c:v>
                </c:pt>
                <c:pt idx="539">
                  <c:v>0.115384615384706</c:v>
                </c:pt>
                <c:pt idx="540">
                  <c:v>-0.69703045927632101</c:v>
                </c:pt>
                <c:pt idx="541">
                  <c:v>-2.4406148113646111</c:v>
                </c:pt>
                <c:pt idx="542">
                  <c:v>1.378789309660901</c:v>
                </c:pt>
                <c:pt idx="543">
                  <c:v>-2.0262768319762992</c:v>
                </c:pt>
                <c:pt idx="544">
                  <c:v>-2.1014492753623411</c:v>
                </c:pt>
                <c:pt idx="545">
                  <c:v>-1.6218142933522861</c:v>
                </c:pt>
                <c:pt idx="546">
                  <c:v>0.82659478885890203</c:v>
                </c:pt>
                <c:pt idx="547">
                  <c:v>-1.634997790543528</c:v>
                </c:pt>
                <c:pt idx="548">
                  <c:v>-2.2039757994813942</c:v>
                </c:pt>
                <c:pt idx="549">
                  <c:v>-3.2851291482070231</c:v>
                </c:pt>
                <c:pt idx="550">
                  <c:v>1.407137407815598</c:v>
                </c:pt>
                <c:pt idx="551">
                  <c:v>0.22088182822191299</c:v>
                </c:pt>
                <c:pt idx="552">
                  <c:v>1.2559139784946241</c:v>
                </c:pt>
                <c:pt idx="553">
                  <c:v>-0.97955706984666102</c:v>
                </c:pt>
                <c:pt idx="554">
                  <c:v>2.7121609798774422</c:v>
                </c:pt>
                <c:pt idx="555">
                  <c:v>1.8353528153956811</c:v>
                </c:pt>
                <c:pt idx="556">
                  <c:v>-2.35754675946071</c:v>
                </c:pt>
                <c:pt idx="557">
                  <c:v>0.130662020905911</c:v>
                </c:pt>
                <c:pt idx="558">
                  <c:v>-2.1479713603817951</c:v>
                </c:pt>
                <c:pt idx="559">
                  <c:v>-0.40747028862476697</c:v>
                </c:pt>
                <c:pt idx="560">
                  <c:v>0.12749681257965401</c:v>
                </c:pt>
                <c:pt idx="561">
                  <c:v>1.0738831615120019</c:v>
                </c:pt>
                <c:pt idx="562">
                  <c:v>-2.143757881462828</c:v>
                </c:pt>
                <c:pt idx="563">
                  <c:v>-2.2435897435897272</c:v>
                </c:pt>
                <c:pt idx="564">
                  <c:v>2.7008777852801642</c:v>
                </c:pt>
                <c:pt idx="565">
                  <c:v>0.70548236294101496</c:v>
                </c:pt>
                <c:pt idx="566">
                  <c:v>-1.630434782608692</c:v>
                </c:pt>
                <c:pt idx="567">
                  <c:v>-1.660911034369384</c:v>
                </c:pt>
                <c:pt idx="568">
                  <c:v>-1.306500040574466</c:v>
                </c:pt>
                <c:pt idx="569">
                  <c:v>3.5981504833962901</c:v>
                </c:pt>
                <c:pt idx="570">
                  <c:v>2.366609294320086</c:v>
                </c:pt>
                <c:pt idx="571">
                  <c:v>0.99956540634514801</c:v>
                </c:pt>
                <c:pt idx="572">
                  <c:v>0.26143790849675103</c:v>
                </c:pt>
                <c:pt idx="573">
                  <c:v>4.034451495920246</c:v>
                </c:pt>
                <c:pt idx="574">
                  <c:v>-3.2456140350878182</c:v>
                </c:pt>
                <c:pt idx="575">
                  <c:v>7.1831515607371399</c:v>
                </c:pt>
                <c:pt idx="576">
                  <c:v>1.556383080301694</c:v>
                </c:pt>
                <c:pt idx="577">
                  <c:v>4.6253746253746728</c:v>
                </c:pt>
                <c:pt idx="578">
                  <c:v>-3.8239815526518628</c:v>
                </c:pt>
                <c:pt idx="579">
                  <c:v>-1.495362483437384</c:v>
                </c:pt>
                <c:pt idx="580">
                  <c:v>-0.69548872180455201</c:v>
                </c:pt>
                <c:pt idx="581">
                  <c:v>-1.472358551717674</c:v>
                </c:pt>
                <c:pt idx="582">
                  <c:v>-1.017415215398755</c:v>
                </c:pt>
                <c:pt idx="583">
                  <c:v>4.6021093000958926</c:v>
                </c:pt>
                <c:pt idx="584">
                  <c:v>6.1037639877922327</c:v>
                </c:pt>
                <c:pt idx="585">
                  <c:v>3.202099737533064</c:v>
                </c:pt>
                <c:pt idx="586">
                  <c:v>4.9586776859506196</c:v>
                </c:pt>
                <c:pt idx="587">
                  <c:v>1.28348214285703</c:v>
                </c:pt>
                <c:pt idx="588">
                  <c:v>-8.1496668375189731</c:v>
                </c:pt>
                <c:pt idx="589">
                  <c:v>-0.56065239551480195</c:v>
                </c:pt>
                <c:pt idx="590">
                  <c:v>0.51229508196719997</c:v>
                </c:pt>
                <c:pt idx="591">
                  <c:v>1.139896373056291</c:v>
                </c:pt>
                <c:pt idx="592">
                  <c:v>0.57321521625923999</c:v>
                </c:pt>
                <c:pt idx="593">
                  <c:v>0.65037239064298802</c:v>
                </c:pt>
                <c:pt idx="594">
                  <c:v>2.8371089536138161</c:v>
                </c:pt>
                <c:pt idx="595">
                  <c:v>3.2638966247073942</c:v>
                </c:pt>
                <c:pt idx="596">
                  <c:v>-1.761873495294495</c:v>
                </c:pt>
                <c:pt idx="597">
                  <c:v>5.3371757925067866</c:v>
                </c:pt>
                <c:pt idx="598">
                  <c:v>-5.7679774060389652</c:v>
                </c:pt>
                <c:pt idx="599">
                  <c:v>2.4596549805230761</c:v>
                </c:pt>
                <c:pt idx="600">
                  <c:v>0.67226890756285695</c:v>
                </c:pt>
                <c:pt idx="601">
                  <c:v>-4.2895442359253444</c:v>
                </c:pt>
                <c:pt idx="602">
                  <c:v>-0.86115245587891898</c:v>
                </c:pt>
                <c:pt idx="603">
                  <c:v>3.0230010952904411</c:v>
                </c:pt>
                <c:pt idx="604">
                  <c:v>3.047404063205037</c:v>
                </c:pt>
                <c:pt idx="605">
                  <c:v>2.4277456647400961</c:v>
                </c:pt>
                <c:pt idx="606">
                  <c:v>2.670623145400437</c:v>
                </c:pt>
                <c:pt idx="607">
                  <c:v>1.0191846522782051</c:v>
                </c:pt>
                <c:pt idx="608">
                  <c:v>3.4996276991813362</c:v>
                </c:pt>
                <c:pt idx="609">
                  <c:v>-4.2424242424245282</c:v>
                </c:pt>
                <c:pt idx="610">
                  <c:v>3.3149171270722331</c:v>
                </c:pt>
                <c:pt idx="611">
                  <c:v>-0.73126142596024102</c:v>
                </c:pt>
                <c:pt idx="612">
                  <c:v>0.42839657282787702</c:v>
                </c:pt>
                <c:pt idx="613">
                  <c:v>-1.720197281366846</c:v>
                </c:pt>
                <c:pt idx="614">
                  <c:v>1.3039239580791271</c:v>
                </c:pt>
                <c:pt idx="615">
                  <c:v>1.496598639455841</c:v>
                </c:pt>
                <c:pt idx="616">
                  <c:v>0.16105054509459599</c:v>
                </c:pt>
                <c:pt idx="617">
                  <c:v>4.0876853642809454</c:v>
                </c:pt>
                <c:pt idx="618">
                  <c:v>1.253427340383539</c:v>
                </c:pt>
                <c:pt idx="619">
                  <c:v>-5.2198877724142799E-2</c:v>
                </c:pt>
                <c:pt idx="620">
                  <c:v>-3.2449494949494588</c:v>
                </c:pt>
                <c:pt idx="621">
                  <c:v>1.473414477898966</c:v>
                </c:pt>
                <c:pt idx="622">
                  <c:v>0.42460113226990898</c:v>
                </c:pt>
                <c:pt idx="623">
                  <c:v>1.7810371922473129</c:v>
                </c:pt>
                <c:pt idx="624">
                  <c:v>-5.3192808431498211</c:v>
                </c:pt>
                <c:pt idx="625">
                  <c:v>-1.825928180158191</c:v>
                </c:pt>
                <c:pt idx="626">
                  <c:v>1.2322858903270271</c:v>
                </c:pt>
                <c:pt idx="627">
                  <c:v>2.982233502537404</c:v>
                </c:pt>
                <c:pt idx="628">
                  <c:v>-0.63051702395964804</c:v>
                </c:pt>
                <c:pt idx="629">
                  <c:v>1.471529110684856</c:v>
                </c:pt>
                <c:pt idx="630">
                  <c:v>-0.382409177820417</c:v>
                </c:pt>
                <c:pt idx="631">
                  <c:v>1.1344591981437759</c:v>
                </c:pt>
                <c:pt idx="632">
                  <c:v>-2.5991963837263778</c:v>
                </c:pt>
                <c:pt idx="633">
                  <c:v>-3.4081261370532121</c:v>
                </c:pt>
                <c:pt idx="634">
                  <c:v>-4.7371461582901402</c:v>
                </c:pt>
                <c:pt idx="635">
                  <c:v>-4.9632151092565007</c:v>
                </c:pt>
              </c:numCache>
            </c:numRef>
          </c:val>
          <c:smooth val="0"/>
          <c:extLst>
            <c:ext xmlns:c16="http://schemas.microsoft.com/office/drawing/2014/chart" uri="{C3380CC4-5D6E-409C-BE32-E72D297353CC}">
              <c16:uniqueId val="{00000000-F78F-F344-A873-D36FB09DD097}"/>
            </c:ext>
          </c:extLst>
        </c:ser>
        <c:ser>
          <c:idx val="1"/>
          <c:order val="1"/>
          <c:tx>
            <c:v>0</c:v>
          </c:tx>
          <c:spPr>
            <a:ln w="3175">
              <a:solidFill>
                <a:schemeClr val="tx1">
                  <a:lumMod val="50000"/>
                  <a:lumOff val="50000"/>
                </a:schemeClr>
              </a:solidFill>
            </a:ln>
          </c:spPr>
          <c:marker>
            <c:symbol val="none"/>
          </c:marker>
          <c:val>
            <c:numRef>
              <c:f>'[yen-dollar.xlsx]DATA'!$R$2:$R$637</c:f>
              <c:numCache>
                <c:formatCode>General</c:formatCode>
                <c:ptCount val="6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numCache>
            </c:numRef>
          </c:val>
          <c:smooth val="0"/>
          <c:extLst>
            <c:ext xmlns:c16="http://schemas.microsoft.com/office/drawing/2014/chart" uri="{C3380CC4-5D6E-409C-BE32-E72D297353CC}">
              <c16:uniqueId val="{00000001-F78F-F344-A873-D36FB09DD097}"/>
            </c:ext>
          </c:extLst>
        </c:ser>
        <c:dLbls>
          <c:showLegendKey val="0"/>
          <c:showVal val="0"/>
          <c:showCatName val="0"/>
          <c:showSerName val="0"/>
          <c:showPercent val="0"/>
          <c:showBubbleSize val="0"/>
        </c:dLbls>
        <c:smooth val="0"/>
        <c:axId val="2142918424"/>
        <c:axId val="2142976344"/>
      </c:lineChart>
      <c:catAx>
        <c:axId val="2142918424"/>
        <c:scaling>
          <c:orientation val="minMax"/>
        </c:scaling>
        <c:delete val="0"/>
        <c:axPos val="b"/>
        <c:numFmt formatCode="General" sourceLinked="1"/>
        <c:majorTickMark val="out"/>
        <c:minorTickMark val="none"/>
        <c:tickLblPos val="nextTo"/>
        <c:txPr>
          <a:bodyPr rot="60000"/>
          <a:lstStyle/>
          <a:p>
            <a:pPr>
              <a:defRPr/>
            </a:pPr>
            <a:endParaRPr lang="en-US"/>
          </a:p>
        </c:txPr>
        <c:crossAx val="2142976344"/>
        <c:crossesAt val="-15"/>
        <c:auto val="1"/>
        <c:lblAlgn val="ctr"/>
        <c:lblOffset val="100"/>
        <c:tickMarkSkip val="60"/>
        <c:noMultiLvlLbl val="0"/>
      </c:catAx>
      <c:valAx>
        <c:axId val="2142976344"/>
        <c:scaling>
          <c:orientation val="minMax"/>
          <c:max val="15"/>
          <c:min val="-15"/>
        </c:scaling>
        <c:delete val="0"/>
        <c:axPos val="l"/>
        <c:title>
          <c:tx>
            <c:rich>
              <a:bodyPr rot="-5400000" vert="horz"/>
              <a:lstStyle/>
              <a:p>
                <a:pPr>
                  <a:defRPr/>
                </a:pPr>
                <a:r>
                  <a:rPr lang="en-US"/>
                  <a:t>Percentage Change</a:t>
                </a:r>
              </a:p>
            </c:rich>
          </c:tx>
          <c:overlay val="0"/>
        </c:title>
        <c:numFmt formatCode="General" sourceLinked="1"/>
        <c:majorTickMark val="out"/>
        <c:minorTickMark val="none"/>
        <c:tickLblPos val="nextTo"/>
        <c:crossAx val="2142918424"/>
        <c:crosses val="autoZero"/>
        <c:crossBetween val="between"/>
        <c:majorUnit val="5"/>
      </c:valAx>
      <c:spPr>
        <a:solidFill>
          <a:schemeClr val="lt1"/>
        </a:solidFill>
        <a:ln w="9525" cap="flat" cmpd="sng" algn="ctr">
          <a:solidFill>
            <a:schemeClr val="dk1"/>
          </a:solidFill>
          <a:prstDash val="solid"/>
        </a:ln>
        <a:effectLst/>
      </c:spPr>
    </c:plotArea>
    <c:plotVisOnly val="1"/>
    <c:dispBlanksAs val="gap"/>
    <c:showDLblsOverMax val="0"/>
  </c:chart>
  <c:txPr>
    <a:bodyPr/>
    <a:lstStyle/>
    <a:p>
      <a:pPr>
        <a:defRPr sz="16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950C4-24C5-BE43-BB01-DFD7BDAB313A}" type="datetimeFigureOut">
              <a:rPr lang="en-US" smtClean="0"/>
              <a:t>1/17/24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003D39-E325-5342-9930-C2DB8C7571F2}" type="slidenum">
              <a:rPr lang="en-US" smtClean="0"/>
              <a:t>‹#›</a:t>
            </a:fld>
            <a:endParaRPr lang="en-US"/>
          </a:p>
        </p:txBody>
      </p:sp>
    </p:spTree>
    <p:extLst>
      <p:ext uri="{BB962C8B-B14F-4D97-AF65-F5344CB8AC3E}">
        <p14:creationId xmlns:p14="http://schemas.microsoft.com/office/powerpoint/2010/main" val="16816548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03D39-E325-5342-9930-C2DB8C7571F2}" type="slidenum">
              <a:rPr lang="en-US" smtClean="0"/>
              <a:t>3</a:t>
            </a:fld>
            <a:endParaRPr lang="en-US"/>
          </a:p>
        </p:txBody>
      </p:sp>
    </p:spTree>
    <p:extLst>
      <p:ext uri="{BB962C8B-B14F-4D97-AF65-F5344CB8AC3E}">
        <p14:creationId xmlns:p14="http://schemas.microsoft.com/office/powerpoint/2010/main" val="288121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t>Source</a:t>
            </a:r>
            <a:r>
              <a:rPr lang="en-US" altLang="en-US"/>
              <a:t>: International Monetary Fund, </a:t>
            </a:r>
            <a:r>
              <a:rPr lang="en-US" altLang="en-US" i="1"/>
              <a:t>International Financial Statistics</a:t>
            </a:r>
            <a:r>
              <a:rPr lang="en-US" altLang="en-US"/>
              <a:t>, various issues.</a:t>
            </a:r>
          </a:p>
          <a:p>
            <a:pPr eaLnBrk="1" hangingPunct="1"/>
            <a:endParaRPr lang="en-US" alt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CAD002D-F9B8-4D3A-AF3A-0FE616293BFA}" type="slidenum">
              <a:rPr lang="en-US" altLang="en-US" smtClean="0">
                <a:latin typeface="Arial" charset="0"/>
              </a:rPr>
              <a:pPr eaLnBrk="1" hangingPunct="1">
                <a:spcBef>
                  <a:spcPct val="0"/>
                </a:spcBef>
              </a:pPr>
              <a:t>5</a:t>
            </a:fld>
            <a:endParaRPr lang="en-US"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3A289CFA-09AA-E24E-9FF1-1DAED68D6B5A}"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FEFC59D6-1696-7449-91FE-9E1AE4FEC42F}"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FEFC59D6-1696-7449-91FE-9E1AE4FEC42F}" type="datetimeFigureOut">
              <a:rPr lang="en-US" smtClean="0"/>
              <a:t>1/17/24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EFC59D6-1696-7449-91FE-9E1AE4FEC42F}"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EFC59D6-1696-7449-91FE-9E1AE4FEC42F}"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EFC59D6-1696-7449-91FE-9E1AE4FEC42F}"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FC59D6-1696-7449-91FE-9E1AE4FEC42F}"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FEFC59D6-1696-7449-91FE-9E1AE4FEC42F}" type="datetimeFigureOut">
              <a:rPr lang="en-US" smtClean="0"/>
              <a:t>1/17/24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89CFA-09AA-E24E-9FF1-1DAED68D6B5A}"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FEFC59D6-1696-7449-91FE-9E1AE4FEC42F}"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89CFA-09AA-E24E-9FF1-1DAED68D6B5A}"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EFC59D6-1696-7449-91FE-9E1AE4FEC42F}" type="datetimeFigureOut">
              <a:rPr lang="en-US" smtClean="0"/>
              <a:t>1/17/24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89CFA-09AA-E24E-9FF1-1DAED68D6B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FEFC59D6-1696-7449-91FE-9E1AE4FEC42F}" type="datetimeFigureOut">
              <a:rPr lang="en-US" smtClean="0"/>
              <a:t>1/17/24</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3A289CFA-09AA-E24E-9FF1-1DAED68D6B5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edition.cnn.com/2016/06/23/europe/eu-referendum-live-blog/index.html?iid=E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cnn.com/2020/05/15/tech/tsmc-arizona-chip-factory-intl-hnk/index.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V68Y0VB4JSo"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429" y="1469571"/>
            <a:ext cx="6168571" cy="2492829"/>
          </a:xfrm>
        </p:spPr>
        <p:txBody>
          <a:bodyPr/>
          <a:lstStyle/>
          <a:p>
            <a:r>
              <a:rPr lang="en-US" dirty="0"/>
              <a:t>Introduction </a:t>
            </a:r>
          </a:p>
        </p:txBody>
      </p:sp>
      <p:sp>
        <p:nvSpPr>
          <p:cNvPr id="3" name="Subtitle 2"/>
          <p:cNvSpPr>
            <a:spLocks noGrp="1"/>
          </p:cNvSpPr>
          <p:nvPr>
            <p:ph type="subTitle" idx="1"/>
          </p:nvPr>
        </p:nvSpPr>
        <p:spPr>
          <a:xfrm>
            <a:off x="1600201" y="4529666"/>
            <a:ext cx="6762749" cy="1189815"/>
          </a:xfrm>
        </p:spPr>
        <p:txBody>
          <a:bodyPr/>
          <a:lstStyle/>
          <a:p>
            <a:r>
              <a:rPr lang="en-US" i="1" dirty="0"/>
              <a:t>International Financial Management</a:t>
            </a:r>
          </a:p>
          <a:p>
            <a:r>
              <a:rPr lang="en-US" dirty="0" err="1"/>
              <a:t>Eun</a:t>
            </a:r>
            <a:r>
              <a:rPr lang="en-US" dirty="0"/>
              <a:t>, Resnick, and </a:t>
            </a:r>
            <a:r>
              <a:rPr lang="en-US"/>
              <a:t>Chuluun</a:t>
            </a:r>
            <a:endParaRPr lang="en-US" dirty="0"/>
          </a:p>
        </p:txBody>
      </p:sp>
    </p:spTree>
    <p:extLst>
      <p:ext uri="{BB962C8B-B14F-4D97-AF65-F5344CB8AC3E}">
        <p14:creationId xmlns:p14="http://schemas.microsoft.com/office/powerpoint/2010/main" val="194467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89B5-768F-AE47-8A7F-0DE9D32E2E9D}"/>
              </a:ext>
            </a:extLst>
          </p:cNvPr>
          <p:cNvSpPr>
            <a:spLocks noGrp="1"/>
          </p:cNvSpPr>
          <p:nvPr>
            <p:ph type="title"/>
          </p:nvPr>
        </p:nvSpPr>
        <p:spPr/>
        <p:txBody>
          <a:bodyPr/>
          <a:lstStyle/>
          <a:p>
            <a:r>
              <a:rPr lang="en-US" dirty="0"/>
              <a:t>Political risk - British style</a:t>
            </a:r>
          </a:p>
        </p:txBody>
      </p:sp>
      <p:sp>
        <p:nvSpPr>
          <p:cNvPr id="3" name="Content Placeholder 2">
            <a:extLst>
              <a:ext uri="{FF2B5EF4-FFF2-40B4-BE49-F238E27FC236}">
                <a16:creationId xmlns:a16="http://schemas.microsoft.com/office/drawing/2014/main" id="{E66A7559-F236-4F48-BA40-A788E9F131C5}"/>
              </a:ext>
            </a:extLst>
          </p:cNvPr>
          <p:cNvSpPr>
            <a:spLocks noGrp="1"/>
          </p:cNvSpPr>
          <p:nvPr>
            <p:ph idx="1"/>
          </p:nvPr>
        </p:nvSpPr>
        <p:spPr/>
        <p:txBody>
          <a:bodyPr/>
          <a:lstStyle/>
          <a:p>
            <a:r>
              <a:rPr lang="en-US" dirty="0"/>
              <a:t>Britain's pound crashed on Wednesday after Boris Johnson took steps to suspend Parliament to force a "no-deal" Brexit, where the UK would leave the EU without any deal in place. </a:t>
            </a:r>
          </a:p>
          <a:p>
            <a:r>
              <a:rPr lang="en-US" dirty="0"/>
              <a:t>Traders worry a no-deal Brexit would leave thousands of people and businesses at risk, with question marks over tariffs, trade, immigration, and borders. </a:t>
            </a:r>
          </a:p>
          <a:p>
            <a:r>
              <a:rPr lang="en-US" dirty="0"/>
              <a:t>The pound fell 0.7% against the dollar and 0.6% against the euro as of 1:30 pm in London (8:30 am EST).</a:t>
            </a:r>
          </a:p>
          <a:p>
            <a:r>
              <a:rPr lang="en-US" dirty="0"/>
              <a:t>Source: Business Insider, 08/28/2019</a:t>
            </a:r>
          </a:p>
        </p:txBody>
      </p:sp>
    </p:spTree>
    <p:extLst>
      <p:ext uri="{BB962C8B-B14F-4D97-AF65-F5344CB8AC3E}">
        <p14:creationId xmlns:p14="http://schemas.microsoft.com/office/powerpoint/2010/main" val="419568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143C-0508-5340-918B-3D962A19E446}"/>
              </a:ext>
            </a:extLst>
          </p:cNvPr>
          <p:cNvSpPr>
            <a:spLocks noGrp="1"/>
          </p:cNvSpPr>
          <p:nvPr>
            <p:ph type="title"/>
          </p:nvPr>
        </p:nvSpPr>
        <p:spPr/>
        <p:txBody>
          <a:bodyPr/>
          <a:lstStyle/>
          <a:p>
            <a:r>
              <a:rPr lang="en-US" dirty="0"/>
              <a:t>Political risk - S. Korea style</a:t>
            </a:r>
          </a:p>
        </p:txBody>
      </p:sp>
      <p:sp>
        <p:nvSpPr>
          <p:cNvPr id="3" name="Content Placeholder 2">
            <a:extLst>
              <a:ext uri="{FF2B5EF4-FFF2-40B4-BE49-F238E27FC236}">
                <a16:creationId xmlns:a16="http://schemas.microsoft.com/office/drawing/2014/main" id="{A92EFC08-D954-094A-8A00-710D0D3F4BDF}"/>
              </a:ext>
            </a:extLst>
          </p:cNvPr>
          <p:cNvSpPr>
            <a:spLocks noGrp="1"/>
          </p:cNvSpPr>
          <p:nvPr>
            <p:ph idx="1"/>
          </p:nvPr>
        </p:nvSpPr>
        <p:spPr>
          <a:xfrm>
            <a:off x="779463" y="1639614"/>
            <a:ext cx="7583487" cy="4837386"/>
          </a:xfrm>
        </p:spPr>
        <p:txBody>
          <a:bodyPr>
            <a:normAutofit lnSpcReduction="10000"/>
          </a:bodyPr>
          <a:lstStyle/>
          <a:p>
            <a:r>
              <a:rPr lang="en-US" sz="1800" dirty="0"/>
              <a:t>Today’s (12/2021) South Korea is facing increasing pressure from China and the United States to choose between them.</a:t>
            </a:r>
          </a:p>
          <a:p>
            <a:r>
              <a:rPr lang="en-US" sz="1800" dirty="0"/>
              <a:t>Maintaining both major power relationships without giving offense is going to be increasingly difficult for Seoul. As Taiwan moves to the fore other countries will find it harder to maintain neutrality.</a:t>
            </a:r>
          </a:p>
          <a:p>
            <a:r>
              <a:rPr lang="en-US" sz="1800" dirty="0"/>
              <a:t>Why should Americans defend South Koreans for the benefit of South Koreans if South Koreans won’t fight with Americans for the benefit of Americans? South Koreans are not alone in wanting to fight only when it is their interest. The Europeans are free‐​riders.</a:t>
            </a:r>
          </a:p>
          <a:p>
            <a:r>
              <a:rPr lang="en-US" sz="1800" dirty="0"/>
              <a:t>Indeed, the ROK will also be at increased risk because Japan is edging closer to America and against China. The American public would not soon forget the contrast between a Japanese government supporting America and a South Korean government refusing to do so. </a:t>
            </a:r>
          </a:p>
          <a:p>
            <a:r>
              <a:rPr lang="en-US" sz="1800" dirty="0"/>
              <a:t>Source: CATO, a think tank</a:t>
            </a:r>
          </a:p>
        </p:txBody>
      </p:sp>
    </p:spTree>
    <p:extLst>
      <p:ext uri="{BB962C8B-B14F-4D97-AF65-F5344CB8AC3E}">
        <p14:creationId xmlns:p14="http://schemas.microsoft.com/office/powerpoint/2010/main" val="1069255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imperfections</a:t>
            </a:r>
          </a:p>
        </p:txBody>
      </p:sp>
      <p:sp>
        <p:nvSpPr>
          <p:cNvPr id="3" name="Content Placeholder 2"/>
          <p:cNvSpPr>
            <a:spLocks noGrp="1"/>
          </p:cNvSpPr>
          <p:nvPr>
            <p:ph idx="1"/>
          </p:nvPr>
        </p:nvSpPr>
        <p:spPr/>
        <p:txBody>
          <a:bodyPr>
            <a:normAutofit fontScale="92500" lnSpcReduction="10000"/>
          </a:bodyPr>
          <a:lstStyle/>
          <a:p>
            <a:r>
              <a:rPr lang="en-US" sz="2800" dirty="0"/>
              <a:t>E.g., legal restriction on foreign investment, high transaction costs, information asymmetry, unfair taxation, lack of IP protection.</a:t>
            </a:r>
          </a:p>
          <a:p>
            <a:r>
              <a:rPr lang="en-US" sz="2800" dirty="0"/>
              <a:t>Market imperfections often prevent markets from functioning (e.g., investment and capital allocation) properly.</a:t>
            </a:r>
          </a:p>
          <a:p>
            <a:r>
              <a:rPr lang="en-US" sz="2800" dirty="0"/>
              <a:t>Imperfections often prevent international investors from investing.</a:t>
            </a:r>
          </a:p>
          <a:p>
            <a:r>
              <a:rPr lang="en-US" sz="2800" dirty="0">
                <a:solidFill>
                  <a:srgbClr val="FF0000"/>
                </a:solidFill>
              </a:rPr>
              <a:t>Example</a:t>
            </a:r>
            <a:r>
              <a:rPr lang="en-US" sz="2800" dirty="0"/>
              <a:t>: </a:t>
            </a:r>
            <a:r>
              <a:rPr lang="en-US" sz="2800" dirty="0" err="1"/>
              <a:t>TicTok</a:t>
            </a:r>
            <a:endParaRPr lang="en-US" sz="2800" dirty="0"/>
          </a:p>
          <a:p>
            <a:endParaRPr lang="en-US" sz="2800" dirty="0"/>
          </a:p>
        </p:txBody>
      </p:sp>
    </p:spTree>
    <p:extLst>
      <p:ext uri="{BB962C8B-B14F-4D97-AF65-F5344CB8AC3E}">
        <p14:creationId xmlns:p14="http://schemas.microsoft.com/office/powerpoint/2010/main" val="8764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79462" y="677334"/>
            <a:ext cx="8097837" cy="888999"/>
          </a:xfrm>
        </p:spPr>
        <p:txBody>
          <a:bodyPr/>
          <a:lstStyle/>
          <a:p>
            <a:pPr eaLnBrk="1" hangingPunct="1"/>
            <a:r>
              <a:rPr lang="en-US" altLang="en-US" sz="3600" dirty="0"/>
              <a:t>An example of</a:t>
            </a:r>
            <a:r>
              <a:rPr lang="en-US" altLang="en-US" sz="3600" dirty="0">
                <a:cs typeface="Times New Roman" pitchFamily="18" charset="0"/>
              </a:rPr>
              <a:t> imperfection</a:t>
            </a:r>
          </a:p>
        </p:txBody>
      </p:sp>
      <p:sp>
        <p:nvSpPr>
          <p:cNvPr id="21507" name="Rectangle 3"/>
          <p:cNvSpPr>
            <a:spLocks noGrp="1" noChangeArrowheads="1"/>
          </p:cNvSpPr>
          <p:nvPr>
            <p:ph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dirty="0"/>
              <a:t>Nestl</a:t>
            </a:r>
            <a:r>
              <a:rPr lang="en-US" altLang="en-US" sz="2400" dirty="0">
                <a:cs typeface="Times New Roman" pitchFamily="18" charset="0"/>
              </a:rPr>
              <a:t>é</a:t>
            </a:r>
            <a:r>
              <a:rPr lang="en-US" altLang="en-US" sz="2400" dirty="0"/>
              <a:t> used to issue two different classes of common stock: bearer shares and registered shares.</a:t>
            </a:r>
          </a:p>
          <a:p>
            <a:pPr lvl="1" eaLnBrk="1" hangingPunct="1"/>
            <a:r>
              <a:rPr lang="en-US" altLang="en-US" sz="2000" dirty="0"/>
              <a:t>Foreigners were only allowed to buy bearer shares.</a:t>
            </a:r>
          </a:p>
          <a:p>
            <a:pPr lvl="1" eaLnBrk="1" hangingPunct="1"/>
            <a:r>
              <a:rPr lang="en-US" altLang="en-US" sz="2000" dirty="0"/>
              <a:t>Swiss citizens could buy registered shares.</a:t>
            </a:r>
          </a:p>
          <a:p>
            <a:pPr lvl="1" eaLnBrk="1" hangingPunct="1"/>
            <a:r>
              <a:rPr lang="en-US" altLang="en-US" sz="2000" dirty="0"/>
              <a:t>The bearer stock was more expensive.</a:t>
            </a:r>
          </a:p>
          <a:p>
            <a:pPr eaLnBrk="1" hangingPunct="1"/>
            <a:r>
              <a:rPr lang="en-US" altLang="en-US" sz="2400" dirty="0"/>
              <a:t>On November 18, 1988, Nestlé lifted restrictions imposed on foreigners, allowing them to hold registered shares as well as bearer shares.</a:t>
            </a:r>
          </a:p>
        </p:txBody>
      </p:sp>
      <p:sp>
        <p:nvSpPr>
          <p:cNvPr id="21508"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sp>
        <p:nvSpPr>
          <p:cNvPr id="21509"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Tree>
    <p:extLst>
      <p:ext uri="{BB962C8B-B14F-4D97-AF65-F5344CB8AC3E}">
        <p14:creationId xmlns:p14="http://schemas.microsoft.com/office/powerpoint/2010/main" val="227625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79463" y="381000"/>
            <a:ext cx="7583487" cy="804333"/>
          </a:xfrm>
        </p:spPr>
        <p:txBody>
          <a:bodyPr/>
          <a:lstStyle/>
          <a:p>
            <a:pPr eaLnBrk="1" hangingPunct="1"/>
            <a:r>
              <a:rPr lang="en-US" altLang="en-US" sz="3200" dirty="0"/>
              <a:t>Nestl</a:t>
            </a:r>
            <a:r>
              <a:rPr lang="en-US" altLang="en-US" sz="3200" dirty="0">
                <a:cs typeface="Times New Roman" pitchFamily="18" charset="0"/>
              </a:rPr>
              <a:t>é’s </a:t>
            </a:r>
            <a:r>
              <a:rPr lang="en-US" altLang="en-US" sz="3200" dirty="0"/>
              <a:t>foreign ownership restrictions</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l="12724" t="25000" r="33476" b="10776"/>
          <a:stretch>
            <a:fillRect/>
          </a:stretch>
        </p:blipFill>
        <p:spPr bwMode="auto">
          <a:xfrm>
            <a:off x="876300" y="1565275"/>
            <a:ext cx="7391400" cy="4960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532"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sp>
        <p:nvSpPr>
          <p:cNvPr id="22533"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Tree>
    <p:extLst>
      <p:ext uri="{BB962C8B-B14F-4D97-AF65-F5344CB8AC3E}">
        <p14:creationId xmlns:p14="http://schemas.microsoft.com/office/powerpoint/2010/main" val="168345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 of imperfection</a:t>
            </a:r>
          </a:p>
        </p:txBody>
      </p:sp>
      <p:sp>
        <p:nvSpPr>
          <p:cNvPr id="3" name="Content Placeholder 2"/>
          <p:cNvSpPr>
            <a:spLocks noGrp="1"/>
          </p:cNvSpPr>
          <p:nvPr>
            <p:ph idx="1"/>
          </p:nvPr>
        </p:nvSpPr>
        <p:spPr/>
        <p:txBody>
          <a:bodyPr>
            <a:noAutofit/>
          </a:bodyPr>
          <a:lstStyle/>
          <a:p>
            <a:r>
              <a:rPr lang="en-US" sz="2800" dirty="0"/>
              <a:t>A </a:t>
            </a:r>
            <a:r>
              <a:rPr lang="en-US" sz="2800" b="1" dirty="0"/>
              <a:t>shares</a:t>
            </a:r>
            <a:r>
              <a:rPr lang="en-US" sz="2800" dirty="0"/>
              <a:t> (</a:t>
            </a:r>
            <a:r>
              <a:rPr lang="en-US" sz="2800" b="1" dirty="0"/>
              <a:t>Chinese</a:t>
            </a:r>
            <a:r>
              <a:rPr lang="en-US" sz="2800" dirty="0"/>
              <a:t>: </a:t>
            </a:r>
            <a:r>
              <a:rPr lang="en-US" sz="2800" dirty="0" err="1"/>
              <a:t>A股</a:t>
            </a:r>
            <a:r>
              <a:rPr lang="en-US" sz="2800" dirty="0"/>
              <a:t>) are Chinese common shares traded on Shanghai and Shenzhen stock exchanges and denominated in </a:t>
            </a:r>
            <a:r>
              <a:rPr lang="en-US" sz="2800" dirty="0" err="1"/>
              <a:t>Renminbi</a:t>
            </a:r>
            <a:r>
              <a:rPr lang="en-US" sz="2800" dirty="0"/>
              <a:t> (Chinese Yuan, CNY, or </a:t>
            </a:r>
            <a:r>
              <a:rPr lang="en-US" sz="2800" b="1" dirty="0"/>
              <a:t>¥</a:t>
            </a:r>
            <a:r>
              <a:rPr lang="en-US" sz="2800" dirty="0"/>
              <a:t>). </a:t>
            </a:r>
          </a:p>
          <a:p>
            <a:r>
              <a:rPr lang="en-US" sz="2800" dirty="0"/>
              <a:t>H shares are Chinese common shares traded on Hong Kong Exchange and denominated in Hong Kong dollar (HKD or HK$).</a:t>
            </a:r>
          </a:p>
          <a:p>
            <a:r>
              <a:rPr lang="en-US" sz="2800" dirty="0">
                <a:solidFill>
                  <a:srgbClr val="FF0000"/>
                </a:solidFill>
              </a:rPr>
              <a:t>A shares </a:t>
            </a:r>
            <a:r>
              <a:rPr lang="en-US" sz="2800" dirty="0"/>
              <a:t>had long been traded at </a:t>
            </a:r>
            <a:r>
              <a:rPr lang="en-US" sz="2800" dirty="0">
                <a:solidFill>
                  <a:srgbClr val="FF0000"/>
                </a:solidFill>
              </a:rPr>
              <a:t>premia</a:t>
            </a:r>
            <a:r>
              <a:rPr lang="en-US" sz="2800" dirty="0"/>
              <a:t> relative to H shares due to the lack of investment opportunities in China.</a:t>
            </a:r>
          </a:p>
        </p:txBody>
      </p:sp>
    </p:spTree>
    <p:extLst>
      <p:ext uri="{BB962C8B-B14F-4D97-AF65-F5344CB8AC3E}">
        <p14:creationId xmlns:p14="http://schemas.microsoft.com/office/powerpoint/2010/main" val="4067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012A-5833-E343-AE21-BE7772051914}"/>
              </a:ext>
            </a:extLst>
          </p:cNvPr>
          <p:cNvSpPr>
            <a:spLocks noGrp="1"/>
          </p:cNvSpPr>
          <p:nvPr>
            <p:ph type="title"/>
          </p:nvPr>
        </p:nvSpPr>
        <p:spPr/>
        <p:txBody>
          <a:bodyPr/>
          <a:lstStyle/>
          <a:p>
            <a:r>
              <a:rPr lang="en-US" dirty="0"/>
              <a:t>Expensive A shares </a:t>
            </a:r>
          </a:p>
        </p:txBody>
      </p:sp>
      <p:sp>
        <p:nvSpPr>
          <p:cNvPr id="3" name="Content Placeholder 2">
            <a:extLst>
              <a:ext uri="{FF2B5EF4-FFF2-40B4-BE49-F238E27FC236}">
                <a16:creationId xmlns:a16="http://schemas.microsoft.com/office/drawing/2014/main" id="{000FF23A-532C-6A49-8E94-FBA782728A1F}"/>
              </a:ext>
            </a:extLst>
          </p:cNvPr>
          <p:cNvSpPr>
            <a:spLocks noGrp="1"/>
          </p:cNvSpPr>
          <p:nvPr>
            <p:ph idx="1"/>
          </p:nvPr>
        </p:nvSpPr>
        <p:spPr/>
        <p:txBody>
          <a:bodyPr>
            <a:normAutofit lnSpcReduction="10000"/>
          </a:bodyPr>
          <a:lstStyle/>
          <a:p>
            <a:pPr fontAlgn="base"/>
            <a:r>
              <a:rPr lang="en-US" dirty="0"/>
              <a:t>Shares listed on China’s mainland typically trade at a premium to their counterparts in Hong Kong. But the gap is getting pretty extreme.</a:t>
            </a:r>
          </a:p>
          <a:p>
            <a:pPr fontAlgn="base"/>
            <a:r>
              <a:rPr lang="en-US" dirty="0"/>
              <a:t>Shares in Luoyang Glass Co. , which trade at the equivalent of $0.33 each in Hong Kong, go for more than $2.10 in Shanghai. The price of mainland-listed stock in Central China Securities Co. , a brokerage, is four times its Hong Kong equivalent.</a:t>
            </a:r>
          </a:p>
          <a:p>
            <a:pPr fontAlgn="base"/>
            <a:r>
              <a:rPr lang="en-US" dirty="0"/>
              <a:t>China’s markets are still somewhat shut off from the wider world, so some mismatch isn’t unusual.</a:t>
            </a:r>
          </a:p>
          <a:p>
            <a:r>
              <a:rPr lang="en-US" dirty="0"/>
              <a:t>Source: WSJ, 09/2020</a:t>
            </a:r>
          </a:p>
        </p:txBody>
      </p:sp>
    </p:spTree>
    <p:extLst>
      <p:ext uri="{BB962C8B-B14F-4D97-AF65-F5344CB8AC3E}">
        <p14:creationId xmlns:p14="http://schemas.microsoft.com/office/powerpoint/2010/main" val="273483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D3C9-0D76-5546-A258-DC31DDCEF0D8}"/>
              </a:ext>
            </a:extLst>
          </p:cNvPr>
          <p:cNvSpPr>
            <a:spLocks noGrp="1"/>
          </p:cNvSpPr>
          <p:nvPr>
            <p:ph type="title"/>
          </p:nvPr>
        </p:nvSpPr>
        <p:spPr/>
        <p:txBody>
          <a:bodyPr/>
          <a:lstStyle/>
          <a:p>
            <a:r>
              <a:rPr lang="en-US" dirty="0"/>
              <a:t>IP protection? </a:t>
            </a:r>
          </a:p>
        </p:txBody>
      </p:sp>
      <p:sp>
        <p:nvSpPr>
          <p:cNvPr id="3" name="Content Placeholder 2">
            <a:extLst>
              <a:ext uri="{FF2B5EF4-FFF2-40B4-BE49-F238E27FC236}">
                <a16:creationId xmlns:a16="http://schemas.microsoft.com/office/drawing/2014/main" id="{BEA9025D-CEF4-E149-A648-C574BDC238E7}"/>
              </a:ext>
            </a:extLst>
          </p:cNvPr>
          <p:cNvSpPr>
            <a:spLocks noGrp="1"/>
          </p:cNvSpPr>
          <p:nvPr>
            <p:ph idx="1"/>
          </p:nvPr>
        </p:nvSpPr>
        <p:spPr/>
        <p:txBody>
          <a:bodyPr>
            <a:normAutofit fontScale="92500" lnSpcReduction="20000"/>
          </a:bodyPr>
          <a:lstStyle/>
          <a:p>
            <a:r>
              <a:rPr lang="en-US" dirty="0"/>
              <a:t>China has applied for a new patent on an experimental </a:t>
            </a:r>
            <a:r>
              <a:rPr lang="en-US" dirty="0">
                <a:solidFill>
                  <a:srgbClr val="FF0000"/>
                </a:solidFill>
              </a:rPr>
              <a:t>Gilead</a:t>
            </a:r>
            <a:r>
              <a:rPr lang="en-US" dirty="0"/>
              <a:t> Sciences Inc. drug that its scientists believe might fight the coronavirus.</a:t>
            </a:r>
          </a:p>
          <a:p>
            <a:r>
              <a:rPr lang="en-US" dirty="0"/>
              <a:t>It has applied for a patent for the use of the drug, know as </a:t>
            </a:r>
            <a:r>
              <a:rPr lang="en-US" dirty="0" err="1">
                <a:solidFill>
                  <a:srgbClr val="FF0000"/>
                </a:solidFill>
              </a:rPr>
              <a:t>remdesivir</a:t>
            </a:r>
            <a:r>
              <a:rPr lang="en-US" dirty="0"/>
              <a:t>, to treat the novel coronavirus. </a:t>
            </a:r>
          </a:p>
          <a:p>
            <a:r>
              <a:rPr lang="en-US" dirty="0"/>
              <a:t>The patent application was made on Jan. 21, according to a statement posted on the website of </a:t>
            </a:r>
            <a:r>
              <a:rPr lang="en-US" dirty="0">
                <a:solidFill>
                  <a:srgbClr val="FF0000"/>
                </a:solidFill>
              </a:rPr>
              <a:t>the virology institute in Wuhan</a:t>
            </a:r>
            <a:r>
              <a:rPr lang="en-US" dirty="0"/>
              <a:t>, the central Chinese city at the epicenter of the epidemic.</a:t>
            </a:r>
          </a:p>
          <a:p>
            <a:r>
              <a:rPr lang="en-US" dirty="0"/>
              <a:t>A patent battle may affect Gilead’s control over the drug in China.</a:t>
            </a:r>
          </a:p>
          <a:p>
            <a:r>
              <a:rPr lang="en-US" dirty="0"/>
              <a:t>Source: Time, 02/05/2020</a:t>
            </a:r>
          </a:p>
          <a:p>
            <a:endParaRPr lang="en-US" dirty="0"/>
          </a:p>
        </p:txBody>
      </p:sp>
    </p:spTree>
    <p:extLst>
      <p:ext uri="{BB962C8B-B14F-4D97-AF65-F5344CB8AC3E}">
        <p14:creationId xmlns:p14="http://schemas.microsoft.com/office/powerpoint/2010/main" val="189638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of imperfections</a:t>
            </a:r>
          </a:p>
        </p:txBody>
      </p:sp>
      <p:sp>
        <p:nvSpPr>
          <p:cNvPr id="3" name="Content Placeholder 2"/>
          <p:cNvSpPr>
            <a:spLocks noGrp="1"/>
          </p:cNvSpPr>
          <p:nvPr>
            <p:ph idx="1"/>
          </p:nvPr>
        </p:nvSpPr>
        <p:spPr/>
        <p:txBody>
          <a:bodyPr>
            <a:normAutofit fontScale="85000" lnSpcReduction="10000"/>
          </a:bodyPr>
          <a:lstStyle/>
          <a:p>
            <a:r>
              <a:rPr lang="en-US" sz="2800" dirty="0"/>
              <a:t>Segmentation vs. integration</a:t>
            </a:r>
          </a:p>
          <a:p>
            <a:r>
              <a:rPr lang="en-US" sz="2800" dirty="0"/>
              <a:t>Segmentation: the relevant market risk is domestic market risk.  The market portfolio is domestic market: E(</a:t>
            </a:r>
            <a:r>
              <a:rPr lang="en-US" sz="2800" dirty="0" err="1"/>
              <a:t>R</a:t>
            </a:r>
            <a:r>
              <a:rPr lang="en-US" sz="2800" baseline="-25000" dirty="0" err="1"/>
              <a:t>m</a:t>
            </a:r>
            <a:r>
              <a:rPr lang="en-US" sz="2800" dirty="0"/>
              <a:t>) is the expected return of domestic market, β is domestic beta.</a:t>
            </a:r>
          </a:p>
          <a:p>
            <a:r>
              <a:rPr lang="en-US" sz="2800" dirty="0"/>
              <a:t>Integration: the relevant market risk is international market risk.  The market portfolio is international market: E(</a:t>
            </a:r>
            <a:r>
              <a:rPr lang="en-US" sz="2800" dirty="0" err="1"/>
              <a:t>R</a:t>
            </a:r>
            <a:r>
              <a:rPr lang="en-US" sz="2800" baseline="-25000" dirty="0" err="1"/>
              <a:t>m</a:t>
            </a:r>
            <a:r>
              <a:rPr lang="en-US" sz="2800" dirty="0"/>
              <a:t>) is the expected return of international market, β is international beta.</a:t>
            </a:r>
          </a:p>
          <a:p>
            <a:r>
              <a:rPr lang="en-US" sz="2800" dirty="0"/>
              <a:t>E(</a:t>
            </a:r>
            <a:r>
              <a:rPr lang="en-US" sz="2800" dirty="0" err="1"/>
              <a:t>R</a:t>
            </a:r>
            <a:r>
              <a:rPr lang="en-US" sz="2800" baseline="-25000" dirty="0" err="1"/>
              <a:t>i</a:t>
            </a:r>
            <a:r>
              <a:rPr lang="en-US" sz="2800" dirty="0"/>
              <a:t>) = </a:t>
            </a:r>
            <a:r>
              <a:rPr lang="en-US" sz="2800" dirty="0" err="1"/>
              <a:t>R</a:t>
            </a:r>
            <a:r>
              <a:rPr lang="en-US" sz="2800" baseline="-25000" dirty="0" err="1"/>
              <a:t>f</a:t>
            </a:r>
            <a:r>
              <a:rPr lang="en-US" sz="2800" dirty="0"/>
              <a:t> + β [E(</a:t>
            </a:r>
            <a:r>
              <a:rPr lang="en-US" sz="2800" dirty="0" err="1"/>
              <a:t>R</a:t>
            </a:r>
            <a:r>
              <a:rPr lang="en-US" sz="2800" baseline="-25000" dirty="0" err="1"/>
              <a:t>m</a:t>
            </a:r>
            <a:r>
              <a:rPr lang="en-US" sz="2800" dirty="0"/>
              <a:t>) –</a:t>
            </a:r>
            <a:r>
              <a:rPr lang="en-US" sz="2800" dirty="0" err="1"/>
              <a:t>R</a:t>
            </a:r>
            <a:r>
              <a:rPr lang="en-US" sz="2800" baseline="-25000" dirty="0" err="1"/>
              <a:t>f</a:t>
            </a:r>
            <a:r>
              <a:rPr lang="en-US" sz="2800" dirty="0"/>
              <a:t>]</a:t>
            </a:r>
          </a:p>
        </p:txBody>
      </p:sp>
    </p:spTree>
    <p:extLst>
      <p:ext uri="{BB962C8B-B14F-4D97-AF65-F5344CB8AC3E}">
        <p14:creationId xmlns:p14="http://schemas.microsoft.com/office/powerpoint/2010/main" val="3353316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of globalization</a:t>
            </a:r>
          </a:p>
        </p:txBody>
      </p:sp>
      <p:sp>
        <p:nvSpPr>
          <p:cNvPr id="3" name="Content Placeholder 2"/>
          <p:cNvSpPr>
            <a:spLocks noGrp="1"/>
          </p:cNvSpPr>
          <p:nvPr>
            <p:ph idx="1"/>
          </p:nvPr>
        </p:nvSpPr>
        <p:spPr/>
        <p:txBody>
          <a:bodyPr>
            <a:normAutofit/>
          </a:bodyPr>
          <a:lstStyle/>
          <a:p>
            <a:r>
              <a:rPr lang="en-US" sz="2800" dirty="0"/>
              <a:t>Emergence of trade agreements; e.g., WTO (World Trade Organization), NAFTA, EU.</a:t>
            </a:r>
          </a:p>
          <a:p>
            <a:r>
              <a:rPr lang="en-US" sz="2800" dirty="0"/>
              <a:t>Emergence of euro (EUR or </a:t>
            </a:r>
            <a:r>
              <a:rPr lang="en-US" sz="2800" b="1" dirty="0"/>
              <a:t>€</a:t>
            </a:r>
            <a:r>
              <a:rPr lang="en-US" sz="2800" dirty="0"/>
              <a:t>) as a global currency (1999).</a:t>
            </a:r>
          </a:p>
          <a:p>
            <a:r>
              <a:rPr lang="en-US" sz="2800" dirty="0"/>
              <a:t>Liberalization: Chile, Mexico, Korea, Taiwan.</a:t>
            </a:r>
          </a:p>
          <a:p>
            <a:r>
              <a:rPr lang="en-US" sz="2800" dirty="0"/>
              <a:t>Spillover; e.g., 2008 financial crisis.</a:t>
            </a:r>
          </a:p>
        </p:txBody>
      </p:sp>
    </p:spTree>
    <p:extLst>
      <p:ext uri="{BB962C8B-B14F-4D97-AF65-F5344CB8AC3E}">
        <p14:creationId xmlns:p14="http://schemas.microsoft.com/office/powerpoint/2010/main" val="489805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Sections</a:t>
            </a:r>
          </a:p>
        </p:txBody>
      </p:sp>
      <p:sp>
        <p:nvSpPr>
          <p:cNvPr id="3" name="Content Placeholder 2"/>
          <p:cNvSpPr>
            <a:spLocks noGrp="1"/>
          </p:cNvSpPr>
          <p:nvPr>
            <p:ph idx="1"/>
          </p:nvPr>
        </p:nvSpPr>
        <p:spPr/>
        <p:txBody>
          <a:bodyPr>
            <a:normAutofit/>
          </a:bodyPr>
          <a:lstStyle/>
          <a:p>
            <a:r>
              <a:rPr lang="en-US" sz="2800" dirty="0">
                <a:solidFill>
                  <a:srgbClr val="FFFFFF"/>
                </a:solidFill>
              </a:rPr>
              <a:t>Why international finance?</a:t>
            </a:r>
          </a:p>
          <a:p>
            <a:r>
              <a:rPr lang="en-US" sz="2800" dirty="0">
                <a:solidFill>
                  <a:srgbClr val="FFFFFF"/>
                </a:solidFill>
              </a:rPr>
              <a:t>Globalization &amp; geopolitics</a:t>
            </a:r>
          </a:p>
          <a:p>
            <a:pPr marL="0" indent="0">
              <a:buNone/>
            </a:pPr>
            <a:endParaRPr lang="en-US" sz="2800" dirty="0">
              <a:solidFill>
                <a:srgbClr val="FFFFFF"/>
              </a:solidFill>
            </a:endParaRPr>
          </a:p>
        </p:txBody>
      </p:sp>
    </p:spTree>
    <p:extLst>
      <p:ext uri="{BB962C8B-B14F-4D97-AF65-F5344CB8AC3E}">
        <p14:creationId xmlns:p14="http://schemas.microsoft.com/office/powerpoint/2010/main" val="24831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Eurozone and </a:t>
            </a:r>
            <a:r>
              <a:rPr lang="en-US" dirty="0" err="1">
                <a:solidFill>
                  <a:srgbClr val="FF0000"/>
                </a:solidFill>
              </a:rPr>
              <a:t>Brexit</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sz="2400" dirty="0"/>
              <a:t>European Union (EU): a single market with 20+ countries, which aims to ensure free movement of people, goods, services, and capital.</a:t>
            </a:r>
          </a:p>
          <a:p>
            <a:r>
              <a:rPr lang="en-US" sz="2400" dirty="0"/>
              <a:t>The U.K. voted to leave the EU on June 23, 2016.</a:t>
            </a:r>
          </a:p>
          <a:p>
            <a:r>
              <a:rPr lang="en-US" sz="2400" dirty="0"/>
              <a:t>The U.K. left at the end of 01/31/2020.</a:t>
            </a:r>
          </a:p>
          <a:p>
            <a:r>
              <a:rPr lang="en-US" sz="2400" dirty="0"/>
              <a:t>https://</a:t>
            </a:r>
            <a:r>
              <a:rPr lang="en-US" sz="2400" dirty="0" err="1"/>
              <a:t>www.youtube.com</a:t>
            </a:r>
            <a:r>
              <a:rPr lang="en-US" sz="2400" dirty="0"/>
              <a:t>/</a:t>
            </a:r>
            <a:r>
              <a:rPr lang="en-US" sz="2400" dirty="0" err="1"/>
              <a:t>watch?v</a:t>
            </a:r>
            <a:r>
              <a:rPr lang="en-US" sz="2400" dirty="0"/>
              <a:t>=iAgKHSNqxa8</a:t>
            </a:r>
          </a:p>
        </p:txBody>
      </p:sp>
    </p:spTree>
    <p:extLst>
      <p:ext uri="{BB962C8B-B14F-4D97-AF65-F5344CB8AC3E}">
        <p14:creationId xmlns:p14="http://schemas.microsoft.com/office/powerpoint/2010/main" val="2914582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fallout</a:t>
            </a:r>
          </a:p>
        </p:txBody>
      </p:sp>
      <p:sp>
        <p:nvSpPr>
          <p:cNvPr id="3" name="Content Placeholder 2"/>
          <p:cNvSpPr>
            <a:spLocks noGrp="1"/>
          </p:cNvSpPr>
          <p:nvPr>
            <p:ph idx="1"/>
          </p:nvPr>
        </p:nvSpPr>
        <p:spPr/>
        <p:txBody>
          <a:bodyPr/>
          <a:lstStyle/>
          <a:p>
            <a:r>
              <a:rPr lang="en-US" dirty="0"/>
              <a:t>“The British </a:t>
            </a:r>
            <a:r>
              <a:rPr lang="en-US" dirty="0">
                <a:solidFill>
                  <a:srgbClr val="FF0000"/>
                </a:solidFill>
              </a:rPr>
              <a:t>pound crashed </a:t>
            </a:r>
            <a:r>
              <a:rPr lang="en-US" dirty="0"/>
              <a:t>to its lowest levels in 31 years as the country voted to leave the EU in a historical referendum.“</a:t>
            </a:r>
            <a:endParaRPr lang="en-US" dirty="0">
              <a:hlinkClick r:id="rId2"/>
            </a:endParaRPr>
          </a:p>
          <a:p>
            <a:r>
              <a:rPr lang="en-US" dirty="0"/>
              <a:t>“The pound dropped as low as $1.32 versus the U.S. dollar in overnight trading, a level not seen since 1985. It was down against all major world currencies. At the end of the London trading day on Friday, the pound was down by nearly 9% against the dollar, making this one of the biggest one-day declines on record.”</a:t>
            </a:r>
          </a:p>
          <a:p>
            <a:r>
              <a:rPr lang="en-US" dirty="0"/>
              <a:t>Source: </a:t>
            </a:r>
            <a:r>
              <a:rPr lang="en-US"/>
              <a:t>CNN Money, 2016</a:t>
            </a:r>
            <a:endParaRPr lang="en-US" dirty="0"/>
          </a:p>
        </p:txBody>
      </p:sp>
    </p:spTree>
    <p:extLst>
      <p:ext uri="{BB962C8B-B14F-4D97-AF65-F5344CB8AC3E}">
        <p14:creationId xmlns:p14="http://schemas.microsoft.com/office/powerpoint/2010/main" val="2053327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idx="1"/>
          </p:nvPr>
        </p:nvSpPr>
        <p:spPr bwMode="auto">
          <a:xfrm>
            <a:off x="457200" y="1834444"/>
            <a:ext cx="8229600" cy="441395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85763" indent="-385763" defTabSz="1031875" eaLnBrk="1" hangingPunct="1"/>
            <a:r>
              <a:rPr lang="en-US" altLang="en-US" sz="2800" dirty="0"/>
              <a:t>Deregulation of financial markets coupled with advances in technology have greatly reduced information costs and transaction costs, which has led to financial innovations, such as</a:t>
            </a:r>
          </a:p>
          <a:p>
            <a:pPr marL="838200" lvl="1" indent="-322263" defTabSz="1031875" eaLnBrk="1" hangingPunct="1"/>
            <a:r>
              <a:rPr lang="en-US" altLang="en-US" sz="2400" dirty="0"/>
              <a:t>Currency futures and options</a:t>
            </a:r>
          </a:p>
          <a:p>
            <a:pPr marL="838200" lvl="1" indent="-322263" defTabSz="1031875" eaLnBrk="1" hangingPunct="1"/>
            <a:r>
              <a:rPr lang="en-US" altLang="en-US" sz="2400" dirty="0"/>
              <a:t>Cross-border stock listings</a:t>
            </a:r>
          </a:p>
          <a:p>
            <a:pPr marL="838200" lvl="1" indent="-322263" defTabSz="1031875" eaLnBrk="1" hangingPunct="1"/>
            <a:r>
              <a:rPr lang="en-US" altLang="en-US" sz="2400" dirty="0"/>
              <a:t>International mutual funds</a:t>
            </a:r>
          </a:p>
        </p:txBody>
      </p:sp>
      <p:sp>
        <p:nvSpPr>
          <p:cNvPr id="31747"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sp>
        <p:nvSpPr>
          <p:cNvPr id="31748"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
        <p:nvSpPr>
          <p:cNvPr id="2" name="Title 1"/>
          <p:cNvSpPr>
            <a:spLocks noGrp="1"/>
          </p:cNvSpPr>
          <p:nvPr>
            <p:ph type="title"/>
          </p:nvPr>
        </p:nvSpPr>
        <p:spPr>
          <a:xfrm>
            <a:off x="457201" y="381000"/>
            <a:ext cx="8382000" cy="1044388"/>
          </a:xfrm>
        </p:spPr>
        <p:txBody>
          <a:bodyPr>
            <a:noAutofit/>
          </a:bodyPr>
          <a:lstStyle/>
          <a:p>
            <a:pPr eaLnBrk="1" hangingPunct="1">
              <a:defRPr/>
            </a:pPr>
            <a:r>
              <a:rPr lang="en-US" altLang="en-US" sz="3600" dirty="0"/>
              <a:t>Globalized financial markets</a:t>
            </a:r>
            <a:endParaRPr lang="en-US" sz="3600" dirty="0"/>
          </a:p>
        </p:txBody>
      </p:sp>
    </p:spTree>
    <p:extLst>
      <p:ext uri="{BB962C8B-B14F-4D97-AF65-F5344CB8AC3E}">
        <p14:creationId xmlns:p14="http://schemas.microsoft.com/office/powerpoint/2010/main" val="1741876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35001" y="381000"/>
            <a:ext cx="7727950" cy="1044388"/>
          </a:xfrm>
        </p:spPr>
        <p:txBody>
          <a:bodyPr rtlCol="0">
            <a:normAutofit/>
          </a:bodyPr>
          <a:lstStyle/>
          <a:p>
            <a:pPr eaLnBrk="1" fontAlgn="auto" hangingPunct="1">
              <a:spcAft>
                <a:spcPts val="0"/>
              </a:spcAft>
              <a:defRPr/>
            </a:pPr>
            <a:r>
              <a:rPr lang="en-US" altLang="en-US" dirty="0"/>
              <a:t>Globalization: opportunity + risk</a:t>
            </a:r>
          </a:p>
        </p:txBody>
      </p:sp>
      <p:sp>
        <p:nvSpPr>
          <p:cNvPr id="34819" name="Content Placeholder 2"/>
          <p:cNvSpPr>
            <a:spLocks noGrp="1"/>
          </p:cNvSpPr>
          <p:nvPr>
            <p:ph idx="1"/>
          </p:nvPr>
        </p:nvSpPr>
        <p:spPr bwMode="auto">
          <a:xfrm>
            <a:off x="635000" y="1721556"/>
            <a:ext cx="8051800" cy="470940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altLang="en-US" sz="2400" dirty="0"/>
              <a:t>In December of 2009 the new </a:t>
            </a:r>
            <a:r>
              <a:rPr lang="en-US" altLang="en-US" sz="2400" dirty="0">
                <a:solidFill>
                  <a:srgbClr val="FF0000"/>
                </a:solidFill>
              </a:rPr>
              <a:t>Greek</a:t>
            </a:r>
            <a:r>
              <a:rPr lang="en-US" altLang="en-US" sz="2400" dirty="0"/>
              <a:t> government revealed that its </a:t>
            </a:r>
            <a:r>
              <a:rPr lang="en-US" altLang="en-US" sz="2400" dirty="0">
                <a:solidFill>
                  <a:srgbClr val="FF0000"/>
                </a:solidFill>
              </a:rPr>
              <a:t>budget deficit </a:t>
            </a:r>
            <a:r>
              <a:rPr lang="en-US" altLang="en-US" sz="2400" dirty="0"/>
              <a:t>for the year would be </a:t>
            </a:r>
            <a:r>
              <a:rPr lang="en-US" altLang="en-US" sz="2400" dirty="0">
                <a:solidFill>
                  <a:srgbClr val="FF0000"/>
                </a:solidFill>
              </a:rPr>
              <a:t>12.7%</a:t>
            </a:r>
            <a:r>
              <a:rPr lang="en-US" altLang="en-US" sz="2400" dirty="0"/>
              <a:t> of GDP, not the 3.7% forecast.</a:t>
            </a:r>
          </a:p>
          <a:p>
            <a:pPr eaLnBrk="1" hangingPunct="1"/>
            <a:r>
              <a:rPr lang="en-US" altLang="en-US" sz="2400" dirty="0"/>
              <a:t>Investors sold off Greek government bonds and the ratings agencies downgraded them to “junk.”</a:t>
            </a:r>
          </a:p>
          <a:p>
            <a:pPr eaLnBrk="1" hangingPunct="1"/>
            <a:r>
              <a:rPr lang="en-US" altLang="en-US" sz="2400" dirty="0"/>
              <a:t>While Greece represents only 2.5% of euro-zone GDP, the crisis became a Europe-wide debt crisis.</a:t>
            </a:r>
          </a:p>
          <a:p>
            <a:pPr eaLnBrk="1" hangingPunct="1"/>
            <a:r>
              <a:rPr lang="en-US" altLang="en-US" sz="2400" dirty="0"/>
              <a:t>The challenge remains: fiscal indiscipline of one euro-zone country can escalate to a Europe-wide crisis.</a:t>
            </a:r>
          </a:p>
        </p:txBody>
      </p:sp>
      <p:sp>
        <p:nvSpPr>
          <p:cNvPr id="34820"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sp>
        <p:nvSpPr>
          <p:cNvPr id="34821"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Tree>
    <p:extLst>
      <p:ext uri="{BB962C8B-B14F-4D97-AF65-F5344CB8AC3E}">
        <p14:creationId xmlns:p14="http://schemas.microsoft.com/office/powerpoint/2010/main" val="2466386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en-US"/>
              <a:t>The Greek Drama</a:t>
            </a:r>
          </a:p>
        </p:txBody>
      </p:sp>
      <p:sp>
        <p:nvSpPr>
          <p:cNvPr id="35843" name="Content Placeholder 2"/>
          <p:cNvSpPr>
            <a:spLocks noGrp="1"/>
          </p:cNvSpPr>
          <p:nvPr>
            <p:ph idx="1"/>
          </p:nvPr>
        </p:nvSpPr>
        <p:spPr bwMode="auto">
          <a:xfrm>
            <a:off x="457200" y="5181600"/>
            <a:ext cx="8229600" cy="12493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r>
              <a:rPr lang="en-US" altLang="en-US" sz="2000"/>
              <a:t>Greece paid no premium above the German rate until late fall 2009.</a:t>
            </a:r>
          </a:p>
          <a:p>
            <a:pPr eaLnBrk="1" hangingPunct="1"/>
            <a:r>
              <a:rPr lang="en-US" altLang="en-US" sz="2000"/>
              <a:t>The Greek interest rate rose until the bailout package on May 9.</a:t>
            </a:r>
          </a:p>
        </p:txBody>
      </p:sp>
      <p:pic>
        <p:nvPicPr>
          <p:cNvPr id="358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11" y="1425388"/>
            <a:ext cx="8037689" cy="35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sp>
        <p:nvSpPr>
          <p:cNvPr id="35846"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Tree>
    <p:extLst>
      <p:ext uri="{BB962C8B-B14F-4D97-AF65-F5344CB8AC3E}">
        <p14:creationId xmlns:p14="http://schemas.microsoft.com/office/powerpoint/2010/main" val="1253218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4A4A-19CB-B74E-9AFD-2489F06E5AE9}"/>
              </a:ext>
            </a:extLst>
          </p:cNvPr>
          <p:cNvSpPr>
            <a:spLocks noGrp="1"/>
          </p:cNvSpPr>
          <p:nvPr>
            <p:ph type="title"/>
          </p:nvPr>
        </p:nvSpPr>
        <p:spPr/>
        <p:txBody>
          <a:bodyPr/>
          <a:lstStyle/>
          <a:p>
            <a:r>
              <a:rPr lang="en-US" dirty="0"/>
              <a:t>Decoupling, I</a:t>
            </a:r>
          </a:p>
        </p:txBody>
      </p:sp>
      <p:sp>
        <p:nvSpPr>
          <p:cNvPr id="3" name="Content Placeholder 2">
            <a:extLst>
              <a:ext uri="{FF2B5EF4-FFF2-40B4-BE49-F238E27FC236}">
                <a16:creationId xmlns:a16="http://schemas.microsoft.com/office/drawing/2014/main" id="{54F7D0B3-07BC-354B-A112-8EFFCB18E244}"/>
              </a:ext>
            </a:extLst>
          </p:cNvPr>
          <p:cNvSpPr>
            <a:spLocks noGrp="1"/>
          </p:cNvSpPr>
          <p:nvPr>
            <p:ph idx="1"/>
          </p:nvPr>
        </p:nvSpPr>
        <p:spPr>
          <a:xfrm>
            <a:off x="779463" y="1571947"/>
            <a:ext cx="7583487" cy="5126804"/>
          </a:xfrm>
        </p:spPr>
        <p:txBody>
          <a:bodyPr>
            <a:normAutofit fontScale="77500" lnSpcReduction="20000"/>
          </a:bodyPr>
          <a:lstStyle/>
          <a:p>
            <a:r>
              <a:rPr lang="en-US" dirty="0"/>
              <a:t>In the four decades after Richard Nixon established diplomatic ties with Beijing, the US worked to bring China into the international system. </a:t>
            </a:r>
          </a:p>
          <a:p>
            <a:r>
              <a:rPr lang="en-US" dirty="0"/>
              <a:t>The project… ultimately led to China joining the World Trade Organization in 2001. </a:t>
            </a:r>
          </a:p>
          <a:p>
            <a:r>
              <a:rPr lang="en-US" dirty="0"/>
              <a:t>Four years later, Robert </a:t>
            </a:r>
            <a:r>
              <a:rPr lang="en-US" dirty="0" err="1"/>
              <a:t>Zoellick</a:t>
            </a:r>
            <a:r>
              <a:rPr lang="en-US" dirty="0"/>
              <a:t>, deputy secretary of state in the George W Bush administration, urged China to become a “responsible stakeholder”. </a:t>
            </a:r>
          </a:p>
          <a:p>
            <a:r>
              <a:rPr lang="en-US" dirty="0"/>
              <a:t>Barack Obama broadly kept that approach, although his administration also started to hedge against Chinese assertiveness with a “pivot” that put more military assets in the Asia-Pacific.</a:t>
            </a:r>
          </a:p>
          <a:p>
            <a:r>
              <a:rPr lang="en-US" dirty="0"/>
              <a:t>But it was during his presidency that many lawmakers, officials, academics and companies became increasingly pessimistic that China under </a:t>
            </a:r>
            <a:r>
              <a:rPr lang="en-US" dirty="0" err="1"/>
              <a:t>Mr</a:t>
            </a:r>
            <a:r>
              <a:rPr lang="en-US" dirty="0"/>
              <a:t> Xi would pursue real political or economic reform.</a:t>
            </a:r>
          </a:p>
          <a:p>
            <a:r>
              <a:rPr lang="en-US" dirty="0"/>
              <a:t>“The responsible stakeholder era, which was a bipartisan approach, is over.”</a:t>
            </a:r>
          </a:p>
          <a:p>
            <a:r>
              <a:rPr lang="en-US" dirty="0"/>
              <a:t>Source: Financial Time, 10/2020</a:t>
            </a:r>
          </a:p>
        </p:txBody>
      </p:sp>
    </p:spTree>
    <p:extLst>
      <p:ext uri="{BB962C8B-B14F-4D97-AF65-F5344CB8AC3E}">
        <p14:creationId xmlns:p14="http://schemas.microsoft.com/office/powerpoint/2010/main" val="1650985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1D3B5-F4E6-4749-AE72-599CADF4A660}"/>
              </a:ext>
            </a:extLst>
          </p:cNvPr>
          <p:cNvSpPr>
            <a:spLocks noGrp="1"/>
          </p:cNvSpPr>
          <p:nvPr>
            <p:ph type="title"/>
          </p:nvPr>
        </p:nvSpPr>
        <p:spPr/>
        <p:txBody>
          <a:bodyPr/>
          <a:lstStyle/>
          <a:p>
            <a:r>
              <a:rPr lang="en-US" dirty="0"/>
              <a:t>Decoupling, II</a:t>
            </a:r>
          </a:p>
        </p:txBody>
      </p:sp>
      <p:sp>
        <p:nvSpPr>
          <p:cNvPr id="3" name="Content Placeholder 2">
            <a:extLst>
              <a:ext uri="{FF2B5EF4-FFF2-40B4-BE49-F238E27FC236}">
                <a16:creationId xmlns:a16="http://schemas.microsoft.com/office/drawing/2014/main" id="{F6A1807D-7521-9D4E-9856-DBD7E8E1ED97}"/>
              </a:ext>
            </a:extLst>
          </p:cNvPr>
          <p:cNvSpPr>
            <a:spLocks noGrp="1"/>
          </p:cNvSpPr>
          <p:nvPr>
            <p:ph idx="1"/>
          </p:nvPr>
        </p:nvSpPr>
        <p:spPr/>
        <p:txBody>
          <a:bodyPr>
            <a:normAutofit fontScale="85000" lnSpcReduction="20000"/>
          </a:bodyPr>
          <a:lstStyle/>
          <a:p>
            <a:r>
              <a:rPr lang="en-US" dirty="0"/>
              <a:t>There is also much less trust in </a:t>
            </a:r>
            <a:r>
              <a:rPr lang="en-US" dirty="0" err="1"/>
              <a:t>Mr</a:t>
            </a:r>
            <a:r>
              <a:rPr lang="en-US" dirty="0"/>
              <a:t> Xi. In 2015 he stood in the White House Rose Garden and promised </a:t>
            </a:r>
            <a:r>
              <a:rPr lang="en-US" dirty="0" err="1"/>
              <a:t>Mr</a:t>
            </a:r>
            <a:r>
              <a:rPr lang="en-US" dirty="0"/>
              <a:t> Obama that China would not </a:t>
            </a:r>
            <a:r>
              <a:rPr lang="en-US" dirty="0" err="1"/>
              <a:t>militarise</a:t>
            </a:r>
            <a:r>
              <a:rPr lang="en-US" dirty="0"/>
              <a:t> the artificial islands it was building in the South China Sea — but then proceeded to do exactly that at a fast pace.</a:t>
            </a:r>
          </a:p>
          <a:p>
            <a:r>
              <a:rPr lang="en-US" dirty="0"/>
              <a:t>The Trans-Pacific Partnership was the product of years of negotiations that culminated in late 2015 with the endorsement of the 12 nations’ trade chiefs. It was a hallmark achievement for President Obama, who had pushed for a United States foreign policy “pivot” to the Pacific rim. </a:t>
            </a:r>
          </a:p>
          <a:p>
            <a:r>
              <a:rPr lang="en-US" dirty="0"/>
              <a:t>The goal was to bind Pacific nations closer through lower tariffs while also serving as a buttress against China’s growing regional influence.</a:t>
            </a:r>
          </a:p>
          <a:p>
            <a:r>
              <a:rPr lang="en-US" dirty="0"/>
              <a:t>Source: NYT, 01/2017.</a:t>
            </a:r>
          </a:p>
        </p:txBody>
      </p:sp>
    </p:spTree>
    <p:extLst>
      <p:ext uri="{BB962C8B-B14F-4D97-AF65-F5344CB8AC3E}">
        <p14:creationId xmlns:p14="http://schemas.microsoft.com/office/powerpoint/2010/main" val="2473740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3B59-9D9D-2342-BAA9-6D63597F41A3}"/>
              </a:ext>
            </a:extLst>
          </p:cNvPr>
          <p:cNvSpPr>
            <a:spLocks noGrp="1"/>
          </p:cNvSpPr>
          <p:nvPr>
            <p:ph type="title"/>
          </p:nvPr>
        </p:nvSpPr>
        <p:spPr/>
        <p:txBody>
          <a:bodyPr/>
          <a:lstStyle/>
          <a:p>
            <a:r>
              <a:rPr lang="en-US" dirty="0"/>
              <a:t>De-globalization</a:t>
            </a:r>
          </a:p>
        </p:txBody>
      </p:sp>
      <p:sp>
        <p:nvSpPr>
          <p:cNvPr id="3" name="Content Placeholder 2">
            <a:extLst>
              <a:ext uri="{FF2B5EF4-FFF2-40B4-BE49-F238E27FC236}">
                <a16:creationId xmlns:a16="http://schemas.microsoft.com/office/drawing/2014/main" id="{E60BCCBF-2977-F744-89BE-D11749624593}"/>
              </a:ext>
            </a:extLst>
          </p:cNvPr>
          <p:cNvSpPr>
            <a:spLocks noGrp="1"/>
          </p:cNvSpPr>
          <p:nvPr>
            <p:ph idx="1"/>
          </p:nvPr>
        </p:nvSpPr>
        <p:spPr>
          <a:xfrm>
            <a:off x="779463" y="1643865"/>
            <a:ext cx="7583487" cy="4623371"/>
          </a:xfrm>
        </p:spPr>
        <p:txBody>
          <a:bodyPr>
            <a:normAutofit fontScale="85000" lnSpcReduction="20000"/>
          </a:bodyPr>
          <a:lstStyle/>
          <a:p>
            <a:r>
              <a:rPr lang="en-US" dirty="0"/>
              <a:t>Two hostile economic blocs are emerging, one centered around China and the other around the United States.</a:t>
            </a:r>
          </a:p>
          <a:p>
            <a:r>
              <a:rPr lang="en-US" dirty="0"/>
              <a:t>Arguably, we’ve been headed towards this moment for a long while. De-globalization has been under way for more than a decade: …foreign direct investment had fallen by 70% in 2018 from its peak in 2007. </a:t>
            </a:r>
          </a:p>
          <a:p>
            <a:r>
              <a:rPr lang="en-US" dirty="0"/>
              <a:t>Sino-U.S. relations have taken a more confrontational turn under Xi Jinping. By 2018 we were already witnessing the opening skirmishes of a new cold war.</a:t>
            </a:r>
          </a:p>
          <a:p>
            <a:r>
              <a:rPr lang="en-US" dirty="0"/>
              <a:t>in October 2018, US Vice-President Mike Pence declared Cold War on China.</a:t>
            </a:r>
          </a:p>
          <a:p>
            <a:r>
              <a:rPr lang="en-US" sz="1600" dirty="0"/>
              <a:t>Source: Harvard Business Review, 06/2020</a:t>
            </a:r>
          </a:p>
          <a:p>
            <a:r>
              <a:rPr lang="en-US" dirty="0">
                <a:solidFill>
                  <a:srgbClr val="FF0000"/>
                </a:solidFill>
              </a:rPr>
              <a:t>Q: </a:t>
            </a:r>
            <a:r>
              <a:rPr lang="en-US" dirty="0"/>
              <a:t>Any implication on political risk?</a:t>
            </a:r>
          </a:p>
        </p:txBody>
      </p:sp>
    </p:spTree>
    <p:extLst>
      <p:ext uri="{BB962C8B-B14F-4D97-AF65-F5344CB8AC3E}">
        <p14:creationId xmlns:p14="http://schemas.microsoft.com/office/powerpoint/2010/main" val="2497427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131C-1A83-524C-BDA1-1992EFCA208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4E9BE9-8A9E-D04C-9D76-67AC4858520B}"/>
              </a:ext>
            </a:extLst>
          </p:cNvPr>
          <p:cNvPicPr>
            <a:picLocks noGrp="1" noChangeAspect="1"/>
          </p:cNvPicPr>
          <p:nvPr>
            <p:ph idx="1"/>
          </p:nvPr>
        </p:nvPicPr>
        <p:blipFill>
          <a:blip r:embed="rId2"/>
          <a:stretch>
            <a:fillRect/>
          </a:stretch>
        </p:blipFill>
        <p:spPr>
          <a:xfrm>
            <a:off x="554804" y="381000"/>
            <a:ext cx="8178230" cy="6101993"/>
          </a:xfrm>
        </p:spPr>
      </p:pic>
    </p:spTree>
    <p:extLst>
      <p:ext uri="{BB962C8B-B14F-4D97-AF65-F5344CB8AC3E}">
        <p14:creationId xmlns:p14="http://schemas.microsoft.com/office/powerpoint/2010/main" val="2666533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F8B7-CB6D-2746-80E7-CE7280EB590E}"/>
              </a:ext>
            </a:extLst>
          </p:cNvPr>
          <p:cNvSpPr>
            <a:spLocks noGrp="1"/>
          </p:cNvSpPr>
          <p:nvPr>
            <p:ph type="title"/>
          </p:nvPr>
        </p:nvSpPr>
        <p:spPr/>
        <p:txBody>
          <a:bodyPr/>
          <a:lstStyle/>
          <a:p>
            <a:r>
              <a:rPr lang="en-US" dirty="0"/>
              <a:t>A source of negative perception</a:t>
            </a:r>
          </a:p>
        </p:txBody>
      </p:sp>
      <p:pic>
        <p:nvPicPr>
          <p:cNvPr id="4" name="Content Placeholder 3">
            <a:extLst>
              <a:ext uri="{FF2B5EF4-FFF2-40B4-BE49-F238E27FC236}">
                <a16:creationId xmlns:a16="http://schemas.microsoft.com/office/drawing/2014/main" id="{EFF28B5D-9DE0-D44D-A6FF-22B6275075B6}"/>
              </a:ext>
            </a:extLst>
          </p:cNvPr>
          <p:cNvPicPr>
            <a:picLocks noGrp="1" noChangeAspect="1"/>
          </p:cNvPicPr>
          <p:nvPr>
            <p:ph idx="1"/>
          </p:nvPr>
        </p:nvPicPr>
        <p:blipFill rotWithShape="1">
          <a:blip r:embed="rId2"/>
          <a:srcRect l="7197" t="9765" r="7316" b="27982"/>
          <a:stretch/>
        </p:blipFill>
        <p:spPr>
          <a:xfrm>
            <a:off x="565079" y="1623317"/>
            <a:ext cx="8013842" cy="4695290"/>
          </a:xfrm>
          <a:prstGeom prst="rect">
            <a:avLst/>
          </a:prstGeom>
        </p:spPr>
      </p:pic>
    </p:spTree>
    <p:extLst>
      <p:ext uri="{BB962C8B-B14F-4D97-AF65-F5344CB8AC3E}">
        <p14:creationId xmlns:p14="http://schemas.microsoft.com/office/powerpoint/2010/main" val="338772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a:t>international finance?</a:t>
            </a:r>
          </a:p>
        </p:txBody>
      </p:sp>
      <p:sp>
        <p:nvSpPr>
          <p:cNvPr id="3" name="Content Placeholder 2"/>
          <p:cNvSpPr>
            <a:spLocks noGrp="1"/>
          </p:cNvSpPr>
          <p:nvPr>
            <p:ph idx="1"/>
          </p:nvPr>
        </p:nvSpPr>
        <p:spPr/>
        <p:txBody>
          <a:bodyPr>
            <a:normAutofit fontScale="92500" lnSpcReduction="10000"/>
          </a:bodyPr>
          <a:lstStyle/>
          <a:p>
            <a:r>
              <a:rPr lang="en-US" sz="2800" dirty="0">
                <a:solidFill>
                  <a:srgbClr val="FFFFFF"/>
                </a:solidFill>
              </a:rPr>
              <a:t>Four reasons/dimensions make international finance quite special:</a:t>
            </a:r>
          </a:p>
          <a:p>
            <a:pPr marL="514350" indent="-514350">
              <a:buAutoNum type="arabicParenBoth"/>
            </a:pPr>
            <a:r>
              <a:rPr lang="en-US" sz="2800" dirty="0">
                <a:solidFill>
                  <a:srgbClr val="FFFFFF"/>
                </a:solidFill>
              </a:rPr>
              <a:t>Foreign exchange (FX; </a:t>
            </a:r>
            <a:r>
              <a:rPr lang="en-US" sz="2800" dirty="0" err="1">
                <a:solidFill>
                  <a:srgbClr val="FFFFFF"/>
                </a:solidFill>
              </a:rPr>
              <a:t>Forex</a:t>
            </a:r>
            <a:r>
              <a:rPr lang="en-US" sz="2800" dirty="0">
                <a:solidFill>
                  <a:srgbClr val="FFFFFF"/>
                </a:solidFill>
              </a:rPr>
              <a:t>) risk</a:t>
            </a:r>
          </a:p>
          <a:p>
            <a:pPr marL="514350" indent="-514350">
              <a:buAutoNum type="arabicParenBoth"/>
            </a:pPr>
            <a:r>
              <a:rPr lang="en-US" sz="2800" dirty="0">
                <a:solidFill>
                  <a:srgbClr val="FFFFFF"/>
                </a:solidFill>
              </a:rPr>
              <a:t>Political risk </a:t>
            </a:r>
          </a:p>
          <a:p>
            <a:pPr marL="0" indent="0">
              <a:buNone/>
            </a:pPr>
            <a:r>
              <a:rPr lang="en-US" sz="2800" dirty="0">
                <a:solidFill>
                  <a:srgbClr val="FFFFFF"/>
                </a:solidFill>
              </a:rPr>
              <a:t>(3) Market imperfections</a:t>
            </a:r>
          </a:p>
          <a:p>
            <a:pPr marL="0" indent="0">
              <a:buNone/>
            </a:pPr>
            <a:r>
              <a:rPr lang="en-US" sz="2800" dirty="0">
                <a:solidFill>
                  <a:srgbClr val="FFFFFF"/>
                </a:solidFill>
              </a:rPr>
              <a:t>(4) Expanded opportunity set: e.g., the possibility to raise capital in any capital market where the cost of capital is the lowest.</a:t>
            </a:r>
          </a:p>
        </p:txBody>
      </p:sp>
    </p:spTree>
    <p:extLst>
      <p:ext uri="{BB962C8B-B14F-4D97-AF65-F5344CB8AC3E}">
        <p14:creationId xmlns:p14="http://schemas.microsoft.com/office/powerpoint/2010/main" val="4165188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BA1F-FDDF-BF41-99B6-83D826B15772}"/>
              </a:ext>
            </a:extLst>
          </p:cNvPr>
          <p:cNvSpPr>
            <a:spLocks noGrp="1"/>
          </p:cNvSpPr>
          <p:nvPr>
            <p:ph type="title"/>
          </p:nvPr>
        </p:nvSpPr>
        <p:spPr/>
        <p:txBody>
          <a:bodyPr/>
          <a:lstStyle/>
          <a:p>
            <a:r>
              <a:rPr lang="en-US" dirty="0"/>
              <a:t>How about the other side?</a:t>
            </a:r>
          </a:p>
        </p:txBody>
      </p:sp>
      <p:sp>
        <p:nvSpPr>
          <p:cNvPr id="3" name="Content Placeholder 2">
            <a:extLst>
              <a:ext uri="{FF2B5EF4-FFF2-40B4-BE49-F238E27FC236}">
                <a16:creationId xmlns:a16="http://schemas.microsoft.com/office/drawing/2014/main" id="{46A635AB-7BF9-7E47-9BFD-7A9AC221BD30}"/>
              </a:ext>
            </a:extLst>
          </p:cNvPr>
          <p:cNvSpPr>
            <a:spLocks noGrp="1"/>
          </p:cNvSpPr>
          <p:nvPr>
            <p:ph idx="1"/>
          </p:nvPr>
        </p:nvSpPr>
        <p:spPr>
          <a:xfrm>
            <a:off x="779463" y="1602769"/>
            <a:ext cx="7583487" cy="4434961"/>
          </a:xfrm>
        </p:spPr>
        <p:txBody>
          <a:bodyPr>
            <a:normAutofit fontScale="77500" lnSpcReduction="20000"/>
          </a:bodyPr>
          <a:lstStyle/>
          <a:p>
            <a:r>
              <a:rPr lang="en-US" dirty="0"/>
              <a:t>2008: Boycotting Carrefour (France); During the Paris leg of the pre-Olympic relay, a pro-Tibetan agitator lunged at a Chinese torch bearer.</a:t>
            </a:r>
          </a:p>
          <a:p>
            <a:r>
              <a:rPr lang="en-US" dirty="0"/>
              <a:t>2010 and 2012: Boycotting Japanese businesses, e.g., Honda and Toyota, and retailers; border disputes.</a:t>
            </a:r>
          </a:p>
          <a:p>
            <a:r>
              <a:rPr lang="en-US" dirty="0"/>
              <a:t>2016: Boycotting KFC; international court ruled China’s occupation of South China Sea illegal.</a:t>
            </a:r>
          </a:p>
          <a:p>
            <a:r>
              <a:rPr lang="en-US" dirty="0"/>
              <a:t>2017: Boycotting Korean businesses, retailers, and celebrities; US employed THHAD in South Korea.</a:t>
            </a:r>
          </a:p>
          <a:p>
            <a:r>
              <a:rPr lang="en-US" dirty="0"/>
              <a:t>2019: Boycotting NBA; a tweet supporting Hong Kong.</a:t>
            </a:r>
          </a:p>
          <a:p>
            <a:r>
              <a:rPr lang="en-US" dirty="0"/>
              <a:t>2021: Boycotting H&amp;M, Nike, Adidas, etc.; Better Cotton Initiative due to forced labor and human right violations Xinjiang.</a:t>
            </a:r>
          </a:p>
          <a:p>
            <a:r>
              <a:rPr lang="en-US" b="0" i="0" dirty="0">
                <a:effectLst/>
              </a:rPr>
              <a:t>2023: Chinese agencies and state-backed companies have asked their staff to not bring Apple iPhones and other foreign devices to work.</a:t>
            </a:r>
            <a:endParaRPr lang="en-US" dirty="0"/>
          </a:p>
          <a:p>
            <a:endParaRPr lang="en-US" dirty="0"/>
          </a:p>
        </p:txBody>
      </p:sp>
    </p:spTree>
    <p:extLst>
      <p:ext uri="{BB962C8B-B14F-4D97-AF65-F5344CB8AC3E}">
        <p14:creationId xmlns:p14="http://schemas.microsoft.com/office/powerpoint/2010/main" val="3525115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F9E4-96B8-2D44-A01B-A34A081017D1}"/>
              </a:ext>
            </a:extLst>
          </p:cNvPr>
          <p:cNvSpPr>
            <a:spLocks noGrp="1"/>
          </p:cNvSpPr>
          <p:nvPr>
            <p:ph type="title"/>
          </p:nvPr>
        </p:nvSpPr>
        <p:spPr/>
        <p:txBody>
          <a:bodyPr/>
          <a:lstStyle/>
          <a:p>
            <a:r>
              <a:rPr lang="en-US" dirty="0"/>
              <a:t>Whose international order?</a:t>
            </a:r>
          </a:p>
        </p:txBody>
      </p:sp>
      <p:sp>
        <p:nvSpPr>
          <p:cNvPr id="3" name="Content Placeholder 2">
            <a:extLst>
              <a:ext uri="{FF2B5EF4-FFF2-40B4-BE49-F238E27FC236}">
                <a16:creationId xmlns:a16="http://schemas.microsoft.com/office/drawing/2014/main" id="{B058C31F-4E9D-D94E-82CA-644EB518F93A}"/>
              </a:ext>
            </a:extLst>
          </p:cNvPr>
          <p:cNvSpPr>
            <a:spLocks noGrp="1"/>
          </p:cNvSpPr>
          <p:nvPr>
            <p:ph idx="1"/>
          </p:nvPr>
        </p:nvSpPr>
        <p:spPr>
          <a:xfrm>
            <a:off x="779463" y="1520575"/>
            <a:ext cx="7583487" cy="4859677"/>
          </a:xfrm>
        </p:spPr>
        <p:txBody>
          <a:bodyPr>
            <a:normAutofit fontScale="85000" lnSpcReduction="20000"/>
          </a:bodyPr>
          <a:lstStyle/>
          <a:p>
            <a:r>
              <a:rPr lang="en-US" dirty="0"/>
              <a:t>Yang </a:t>
            </a:r>
            <a:r>
              <a:rPr lang="en-US" dirty="0" err="1"/>
              <a:t>Jiechi</a:t>
            </a:r>
            <a:r>
              <a:rPr lang="en-US" dirty="0"/>
              <a:t> in Alaska (03/2021): “I don't think the overwhelming majority of countries in the world would recognize that the universal values advocated by the U.S. or that the opinion of the U.S. could represent international public opinion, and those countries would not recognize that the rules made by a small number of people would serve as the basis for the international order.”</a:t>
            </a:r>
          </a:p>
          <a:p>
            <a:r>
              <a:rPr lang="en-US" dirty="0"/>
              <a:t>“So have the Chinese people not suffered enough in the past from the foreign countries? Well, at times I have not been sure since China started being encircled by the foreign countries.”</a:t>
            </a:r>
          </a:p>
          <a:p>
            <a:r>
              <a:rPr lang="en-US" dirty="0"/>
              <a:t>“The U.S. does not have the qualification to say that it wants to speak to China from a position of strength. The U.S. side was not even qualified to say such things even 20 years or 30 years back.”</a:t>
            </a:r>
          </a:p>
          <a:p>
            <a:r>
              <a:rPr lang="en-US" altLang="ja-JP" dirty="0"/>
              <a:t>The end (or result) of Deng Xiaoping’s geopolitical strategy (late 80’s): </a:t>
            </a:r>
            <a:r>
              <a:rPr lang="ja-JP" altLang="en-US"/>
              <a:t>韬光养晦</a:t>
            </a:r>
            <a:r>
              <a:rPr lang="en-US" altLang="ja-JP" dirty="0"/>
              <a:t> (do not show our ambition and bide our time).</a:t>
            </a:r>
            <a:endParaRPr lang="en-US" dirty="0"/>
          </a:p>
          <a:p>
            <a:pPr marL="0" indent="0">
              <a:buNone/>
            </a:pPr>
            <a:endParaRPr lang="en-US" dirty="0"/>
          </a:p>
        </p:txBody>
      </p:sp>
    </p:spTree>
    <p:extLst>
      <p:ext uri="{BB962C8B-B14F-4D97-AF65-F5344CB8AC3E}">
        <p14:creationId xmlns:p14="http://schemas.microsoft.com/office/powerpoint/2010/main" val="3143405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827F0-9F3D-F741-98D9-739AA9166865}"/>
              </a:ext>
            </a:extLst>
          </p:cNvPr>
          <p:cNvSpPr>
            <a:spLocks noGrp="1"/>
          </p:cNvSpPr>
          <p:nvPr>
            <p:ph type="title"/>
          </p:nvPr>
        </p:nvSpPr>
        <p:spPr/>
        <p:txBody>
          <a:bodyPr/>
          <a:lstStyle/>
          <a:p>
            <a:r>
              <a:rPr lang="en-US" dirty="0"/>
              <a:t>Geopolitics of chips</a:t>
            </a:r>
          </a:p>
        </p:txBody>
      </p:sp>
      <p:pic>
        <p:nvPicPr>
          <p:cNvPr id="5" name="Content Placeholder 4">
            <a:extLst>
              <a:ext uri="{FF2B5EF4-FFF2-40B4-BE49-F238E27FC236}">
                <a16:creationId xmlns:a16="http://schemas.microsoft.com/office/drawing/2014/main" id="{8A0FF15C-25EE-904F-AA2B-998E439C3033}"/>
              </a:ext>
            </a:extLst>
          </p:cNvPr>
          <p:cNvPicPr>
            <a:picLocks noGrp="1" noChangeAspect="1"/>
          </p:cNvPicPr>
          <p:nvPr>
            <p:ph idx="1"/>
          </p:nvPr>
        </p:nvPicPr>
        <p:blipFill>
          <a:blip r:embed="rId2"/>
          <a:stretch>
            <a:fillRect/>
          </a:stretch>
        </p:blipFill>
        <p:spPr>
          <a:xfrm>
            <a:off x="2298355" y="1828800"/>
            <a:ext cx="4545702" cy="4208463"/>
          </a:xfrm>
        </p:spPr>
      </p:pic>
    </p:spTree>
    <p:extLst>
      <p:ext uri="{BB962C8B-B14F-4D97-AF65-F5344CB8AC3E}">
        <p14:creationId xmlns:p14="http://schemas.microsoft.com/office/powerpoint/2010/main" val="2654433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B017-B827-C948-BA46-7680CCF49FDE}"/>
              </a:ext>
            </a:extLst>
          </p:cNvPr>
          <p:cNvSpPr>
            <a:spLocks noGrp="1"/>
          </p:cNvSpPr>
          <p:nvPr>
            <p:ph type="title"/>
          </p:nvPr>
        </p:nvSpPr>
        <p:spPr/>
        <p:txBody>
          <a:bodyPr/>
          <a:lstStyle/>
          <a:p>
            <a:r>
              <a:rPr lang="en-US" dirty="0"/>
              <a:t>Digital Sovereignty</a:t>
            </a:r>
          </a:p>
        </p:txBody>
      </p:sp>
      <p:sp>
        <p:nvSpPr>
          <p:cNvPr id="3" name="Content Placeholder 2">
            <a:extLst>
              <a:ext uri="{FF2B5EF4-FFF2-40B4-BE49-F238E27FC236}">
                <a16:creationId xmlns:a16="http://schemas.microsoft.com/office/drawing/2014/main" id="{2097086A-8D74-994F-B385-D4EF38E1B046}"/>
              </a:ext>
            </a:extLst>
          </p:cNvPr>
          <p:cNvSpPr>
            <a:spLocks noGrp="1"/>
          </p:cNvSpPr>
          <p:nvPr>
            <p:ph idx="1"/>
          </p:nvPr>
        </p:nvSpPr>
        <p:spPr>
          <a:xfrm>
            <a:off x="779463" y="1828800"/>
            <a:ext cx="7583487" cy="4592548"/>
          </a:xfrm>
        </p:spPr>
        <p:txBody>
          <a:bodyPr>
            <a:normAutofit fontScale="92500" lnSpcReduction="10000"/>
          </a:bodyPr>
          <a:lstStyle/>
          <a:p>
            <a:r>
              <a:rPr lang="en-US" dirty="0"/>
              <a:t>Germany has asked Taiwan to persuade Taiwanese manufacturers to help ease a shortage of semiconductor chips in the auto sector which is hampering its fledgling economic recovery from the COVID-19 pandemic.</a:t>
            </a:r>
          </a:p>
          <a:p>
            <a:r>
              <a:rPr lang="en-US" dirty="0"/>
              <a:t>The shortage has affected Volkswagen </a:t>
            </a:r>
            <a:r>
              <a:rPr lang="en-US" dirty="0" err="1"/>
              <a:t>VOWG_p.DE</a:t>
            </a:r>
            <a:r>
              <a:rPr lang="en-US" dirty="0"/>
              <a:t>, Ford Motor Co F.N, Subaru Corp 7270.T, Toyota Motor Corp 7203.T, Nissan Motor Co Ltd 7201.T, Fiat Chrysler Automobiles and other car makers.</a:t>
            </a:r>
          </a:p>
          <a:p>
            <a:r>
              <a:rPr lang="en-US" dirty="0"/>
              <a:t>To reduce dependencies from Asian suppliers and avoid similar problems in the future, Berlin is now planning to increase state support to ramp up production capacities of semiconductors in Germany and Europe.</a:t>
            </a:r>
          </a:p>
          <a:p>
            <a:r>
              <a:rPr lang="en-US" dirty="0"/>
              <a:t>Reuters, 01/2021.</a:t>
            </a:r>
          </a:p>
          <a:p>
            <a:endParaRPr lang="en-US" dirty="0"/>
          </a:p>
          <a:p>
            <a:endParaRPr lang="en-US" dirty="0"/>
          </a:p>
        </p:txBody>
      </p:sp>
    </p:spTree>
    <p:extLst>
      <p:ext uri="{BB962C8B-B14F-4D97-AF65-F5344CB8AC3E}">
        <p14:creationId xmlns:p14="http://schemas.microsoft.com/office/powerpoint/2010/main" val="3928007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B2DC4-EDA4-0142-9C53-1D9A910B3611}"/>
              </a:ext>
            </a:extLst>
          </p:cNvPr>
          <p:cNvSpPr>
            <a:spLocks noGrp="1"/>
          </p:cNvSpPr>
          <p:nvPr>
            <p:ph type="title"/>
          </p:nvPr>
        </p:nvSpPr>
        <p:spPr/>
        <p:txBody>
          <a:bodyPr/>
          <a:lstStyle/>
          <a:p>
            <a:r>
              <a:rPr lang="en-US"/>
              <a:t>Huawei’s demise?</a:t>
            </a:r>
            <a:endParaRPr lang="en-US" dirty="0"/>
          </a:p>
        </p:txBody>
      </p:sp>
      <p:sp>
        <p:nvSpPr>
          <p:cNvPr id="3" name="Content Placeholder 2">
            <a:extLst>
              <a:ext uri="{FF2B5EF4-FFF2-40B4-BE49-F238E27FC236}">
                <a16:creationId xmlns:a16="http://schemas.microsoft.com/office/drawing/2014/main" id="{E3A3EDB1-5DB0-6445-A611-89A3CD3A021B}"/>
              </a:ext>
            </a:extLst>
          </p:cNvPr>
          <p:cNvSpPr>
            <a:spLocks noGrp="1"/>
          </p:cNvSpPr>
          <p:nvPr>
            <p:ph idx="1"/>
          </p:nvPr>
        </p:nvSpPr>
        <p:spPr/>
        <p:txBody>
          <a:bodyPr>
            <a:normAutofit fontScale="92500" lnSpcReduction="10000"/>
          </a:bodyPr>
          <a:lstStyle/>
          <a:p>
            <a:r>
              <a:rPr lang="en-US" dirty="0"/>
              <a:t>In 2019, China imported more computer chips than it did oil (almost double the dollar amount).</a:t>
            </a:r>
          </a:p>
          <a:p>
            <a:r>
              <a:rPr lang="en-US" dirty="0"/>
              <a:t>Huawei, the world’s biggest smartphone vendor, says it’s running out of processor chips because of US sanctions (via TSMC) against the company.</a:t>
            </a:r>
          </a:p>
          <a:p>
            <a:r>
              <a:rPr lang="en-US" dirty="0"/>
              <a:t>This year may be the last generation of Huawei Kirin high-end chips.” Huawei’s upcoming Mate 40 phone, scheduled for release in September, could be the last phone with a Kirin chip.</a:t>
            </a:r>
          </a:p>
          <a:p>
            <a:r>
              <a:rPr lang="en-US" dirty="0"/>
              <a:t>Huawei turns to pig farming as smartphone sales fall.</a:t>
            </a:r>
          </a:p>
          <a:p>
            <a:r>
              <a:rPr lang="en-US" dirty="0"/>
              <a:t>Source: The Verge, 08/2020; BBC, 02/2021</a:t>
            </a:r>
          </a:p>
        </p:txBody>
      </p:sp>
    </p:spTree>
    <p:extLst>
      <p:ext uri="{BB962C8B-B14F-4D97-AF65-F5344CB8AC3E}">
        <p14:creationId xmlns:p14="http://schemas.microsoft.com/office/powerpoint/2010/main" val="366406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7BC2-9A56-A74E-9532-42C62B21CFD3}"/>
              </a:ext>
            </a:extLst>
          </p:cNvPr>
          <p:cNvSpPr>
            <a:spLocks noGrp="1"/>
          </p:cNvSpPr>
          <p:nvPr>
            <p:ph type="title"/>
          </p:nvPr>
        </p:nvSpPr>
        <p:spPr/>
        <p:txBody>
          <a:bodyPr/>
          <a:lstStyle/>
          <a:p>
            <a:r>
              <a:rPr lang="en-US" dirty="0"/>
              <a:t>Chip = new oil</a:t>
            </a:r>
          </a:p>
        </p:txBody>
      </p:sp>
      <p:sp>
        <p:nvSpPr>
          <p:cNvPr id="3" name="Content Placeholder 2">
            <a:extLst>
              <a:ext uri="{FF2B5EF4-FFF2-40B4-BE49-F238E27FC236}">
                <a16:creationId xmlns:a16="http://schemas.microsoft.com/office/drawing/2014/main" id="{2DC98387-D2A1-0E40-AE8F-216AEF3F6A79}"/>
              </a:ext>
            </a:extLst>
          </p:cNvPr>
          <p:cNvSpPr>
            <a:spLocks noGrp="1"/>
          </p:cNvSpPr>
          <p:nvPr>
            <p:ph idx="1"/>
          </p:nvPr>
        </p:nvSpPr>
        <p:spPr>
          <a:xfrm>
            <a:off x="779463" y="1571945"/>
            <a:ext cx="7583487" cy="4921321"/>
          </a:xfrm>
        </p:spPr>
        <p:txBody>
          <a:bodyPr>
            <a:normAutofit fontScale="77500" lnSpcReduction="20000"/>
          </a:bodyPr>
          <a:lstStyle/>
          <a:p>
            <a:r>
              <a:rPr lang="en-US" dirty="0"/>
              <a:t>Controlling advanced chip manufacturing in the 21st century may well prove to be like controlling the oil supply in the 20th. The country that controls this manufacturing can throttle the military and economic power of others.</a:t>
            </a:r>
          </a:p>
          <a:p>
            <a:r>
              <a:rPr lang="en-US" dirty="0"/>
              <a:t>The United States just did this to China by limiting Huawei’s ability to outsource its in-house chip designs for manufacture by Taiwan Semiconductor Manufacturing Company (TSMC), </a:t>
            </a:r>
          </a:p>
          <a:p>
            <a:r>
              <a:rPr lang="en-US" dirty="0"/>
              <a:t>The world is becoming increasingly dependent on TSMC for the most advanced semiconductors, after a stumble by rival Intel.</a:t>
            </a:r>
          </a:p>
          <a:p>
            <a:r>
              <a:rPr lang="en-US" dirty="0"/>
              <a:t>TSMC announced earlier this year that it is </a:t>
            </a:r>
            <a:r>
              <a:rPr lang="en-US" dirty="0">
                <a:hlinkClick r:id="rId2"/>
              </a:rPr>
              <a:t>building a $12 billion manufacturing facility in Arizona</a:t>
            </a:r>
            <a:r>
              <a:rPr lang="en-US" dirty="0"/>
              <a:t> that will be able to produce 5 nanometer chips by 2024. </a:t>
            </a:r>
          </a:p>
          <a:p>
            <a:r>
              <a:rPr lang="en-US" dirty="0"/>
              <a:t>"The West probably would like to help protect Taiwan not just geopolitically, but because of this technical prowess and technical capacity there.”</a:t>
            </a:r>
          </a:p>
          <a:p>
            <a:r>
              <a:rPr lang="en-US" dirty="0"/>
              <a:t>Source: CNN, </a:t>
            </a:r>
            <a:r>
              <a:rPr lang="en-US" dirty="0" err="1"/>
              <a:t>SteveBlank.coom</a:t>
            </a:r>
            <a:endParaRPr lang="en-US" dirty="0"/>
          </a:p>
        </p:txBody>
      </p:sp>
    </p:spTree>
    <p:extLst>
      <p:ext uri="{BB962C8B-B14F-4D97-AF65-F5344CB8AC3E}">
        <p14:creationId xmlns:p14="http://schemas.microsoft.com/office/powerpoint/2010/main" val="121301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191F-10A8-244A-8B4B-EF71D5E0DD62}"/>
              </a:ext>
            </a:extLst>
          </p:cNvPr>
          <p:cNvSpPr>
            <a:spLocks noGrp="1"/>
          </p:cNvSpPr>
          <p:nvPr>
            <p:ph type="title"/>
          </p:nvPr>
        </p:nvSpPr>
        <p:spPr/>
        <p:txBody>
          <a:bodyPr/>
          <a:lstStyle/>
          <a:p>
            <a:r>
              <a:rPr lang="en-US" dirty="0"/>
              <a:t>Back to the future</a:t>
            </a:r>
          </a:p>
        </p:txBody>
      </p:sp>
      <p:sp>
        <p:nvSpPr>
          <p:cNvPr id="3" name="Content Placeholder 2">
            <a:extLst>
              <a:ext uri="{FF2B5EF4-FFF2-40B4-BE49-F238E27FC236}">
                <a16:creationId xmlns:a16="http://schemas.microsoft.com/office/drawing/2014/main" id="{CAA75949-5405-6B4D-8452-0152EDFEBDBC}"/>
              </a:ext>
            </a:extLst>
          </p:cNvPr>
          <p:cNvSpPr>
            <a:spLocks noGrp="1"/>
          </p:cNvSpPr>
          <p:nvPr>
            <p:ph idx="1"/>
          </p:nvPr>
        </p:nvSpPr>
        <p:spPr>
          <a:xfrm>
            <a:off x="779463" y="1654139"/>
            <a:ext cx="7583487" cy="4777483"/>
          </a:xfrm>
        </p:spPr>
        <p:txBody>
          <a:bodyPr>
            <a:normAutofit fontScale="85000" lnSpcReduction="20000"/>
          </a:bodyPr>
          <a:lstStyle/>
          <a:p>
            <a:r>
              <a:rPr lang="en-US" dirty="0"/>
              <a:t>The </a:t>
            </a:r>
            <a:r>
              <a:rPr lang="en-US" b="1" dirty="0"/>
              <a:t>Coordinating Committee for Multilateral Export Controls</a:t>
            </a:r>
            <a:r>
              <a:rPr lang="en-US" dirty="0"/>
              <a:t> (</a:t>
            </a:r>
            <a:r>
              <a:rPr lang="en-US" b="1" dirty="0" err="1"/>
              <a:t>CoCom</a:t>
            </a:r>
            <a:r>
              <a:rPr lang="en-US" dirty="0"/>
              <a:t>) was established in 1949 by the US-Led Western Bloc after the end of World War II, during the Cold War, to put an embargo (largely technology) on the Soviet Union. </a:t>
            </a:r>
          </a:p>
          <a:p>
            <a:r>
              <a:rPr lang="en-US" dirty="0"/>
              <a:t>Toshiba, Japan, supplied eight computer-guided propeller milling machines to the Soviet Union between 1982 and 1984.  US Congress moved to sanction Toshiba, and ban imports of its products into the US.</a:t>
            </a:r>
          </a:p>
          <a:p>
            <a:r>
              <a:rPr lang="en-US" dirty="0"/>
              <a:t>Modern-day embargo: The US wants to prevent China from gaining access to ASML’s (Holland) chip machines. The US already exerted great pressure on the Netherlands to prevent the export of the latest EUV machines to China, but now the country also wants to stop the export of DUV machines to China. ASML has a monopoly on EUV machines, but DUV machines are also made by the Japanese company Nikon.</a:t>
            </a:r>
          </a:p>
          <a:p>
            <a:r>
              <a:rPr lang="en-US" dirty="0"/>
              <a:t>Source: Wikipedia, </a:t>
            </a:r>
            <a:r>
              <a:rPr lang="en-US" dirty="0" err="1"/>
              <a:t>Techzine</a:t>
            </a:r>
            <a:r>
              <a:rPr lang="en-US" dirty="0"/>
              <a:t>, 03/2021</a:t>
            </a:r>
          </a:p>
        </p:txBody>
      </p:sp>
    </p:spTree>
    <p:extLst>
      <p:ext uri="{BB962C8B-B14F-4D97-AF65-F5344CB8AC3E}">
        <p14:creationId xmlns:p14="http://schemas.microsoft.com/office/powerpoint/2010/main" val="3952796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D4EED-528C-EF4E-9E2A-5E205ED3858F}"/>
              </a:ext>
            </a:extLst>
          </p:cNvPr>
          <p:cNvSpPr>
            <a:spLocks noGrp="1"/>
          </p:cNvSpPr>
          <p:nvPr>
            <p:ph type="title"/>
          </p:nvPr>
        </p:nvSpPr>
        <p:spPr/>
        <p:txBody>
          <a:bodyPr/>
          <a:lstStyle/>
          <a:p>
            <a:r>
              <a:rPr lang="en-US" dirty="0"/>
              <a:t>A fundamental reason of embargo</a:t>
            </a:r>
          </a:p>
        </p:txBody>
      </p:sp>
      <p:sp>
        <p:nvSpPr>
          <p:cNvPr id="3" name="Content Placeholder 2">
            <a:extLst>
              <a:ext uri="{FF2B5EF4-FFF2-40B4-BE49-F238E27FC236}">
                <a16:creationId xmlns:a16="http://schemas.microsoft.com/office/drawing/2014/main" id="{2467D6E6-A649-E348-8B33-D7766C75C015}"/>
              </a:ext>
            </a:extLst>
          </p:cNvPr>
          <p:cNvSpPr>
            <a:spLocks noGrp="1"/>
          </p:cNvSpPr>
          <p:nvPr>
            <p:ph idx="1"/>
          </p:nvPr>
        </p:nvSpPr>
        <p:spPr/>
        <p:txBody>
          <a:bodyPr/>
          <a:lstStyle/>
          <a:p>
            <a:r>
              <a:rPr lang="en-US" dirty="0">
                <a:hlinkClick r:id="rId2"/>
              </a:rPr>
              <a:t>https://www.youtube.com/watch?v=V68Y0VB4JSo</a:t>
            </a:r>
            <a:endParaRPr lang="en-US" dirty="0"/>
          </a:p>
          <a:p>
            <a:r>
              <a:rPr lang="en-US" dirty="0"/>
              <a:t>Plagiarism; copy one’s homework (</a:t>
            </a:r>
            <a:r>
              <a:rPr lang="ja-JP" altLang="en-US"/>
              <a:t>抄作业</a:t>
            </a:r>
            <a:r>
              <a:rPr lang="en-US" dirty="0"/>
              <a:t>).</a:t>
            </a:r>
          </a:p>
          <a:p>
            <a:r>
              <a:rPr lang="en-US" dirty="0"/>
              <a:t>Market access in return for technology transfer (</a:t>
            </a:r>
            <a:r>
              <a:rPr lang="ja-JP" altLang="en-US"/>
              <a:t>市场换技术</a:t>
            </a:r>
            <a:r>
              <a:rPr lang="en-US" dirty="0"/>
              <a:t>).</a:t>
            </a:r>
          </a:p>
        </p:txBody>
      </p:sp>
    </p:spTree>
    <p:extLst>
      <p:ext uri="{BB962C8B-B14F-4D97-AF65-F5344CB8AC3E}">
        <p14:creationId xmlns:p14="http://schemas.microsoft.com/office/powerpoint/2010/main" val="2001077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BFBC-F581-299C-6C92-04C253F4B48A}"/>
              </a:ext>
            </a:extLst>
          </p:cNvPr>
          <p:cNvSpPr>
            <a:spLocks noGrp="1"/>
          </p:cNvSpPr>
          <p:nvPr>
            <p:ph type="title"/>
          </p:nvPr>
        </p:nvSpPr>
        <p:spPr/>
        <p:txBody>
          <a:bodyPr/>
          <a:lstStyle/>
          <a:p>
            <a:r>
              <a:rPr lang="en-US" dirty="0"/>
              <a:t>Geopolitics’ financial impact </a:t>
            </a:r>
          </a:p>
        </p:txBody>
      </p:sp>
      <p:sp>
        <p:nvSpPr>
          <p:cNvPr id="3" name="Content Placeholder 2">
            <a:extLst>
              <a:ext uri="{FF2B5EF4-FFF2-40B4-BE49-F238E27FC236}">
                <a16:creationId xmlns:a16="http://schemas.microsoft.com/office/drawing/2014/main" id="{973E4F0C-FE1A-4DF0-2673-0C26422527A6}"/>
              </a:ext>
            </a:extLst>
          </p:cNvPr>
          <p:cNvSpPr>
            <a:spLocks noGrp="1"/>
          </p:cNvSpPr>
          <p:nvPr>
            <p:ph idx="1"/>
          </p:nvPr>
        </p:nvSpPr>
        <p:spPr>
          <a:xfrm>
            <a:off x="779463" y="1632030"/>
            <a:ext cx="7670056" cy="5683170"/>
          </a:xfrm>
        </p:spPr>
        <p:txBody>
          <a:bodyPr>
            <a:normAutofit fontScale="55000" lnSpcReduction="20000"/>
          </a:bodyPr>
          <a:lstStyle/>
          <a:p>
            <a:r>
              <a:rPr lang="en-US" sz="3800" b="0" i="0" dirty="0">
                <a:effectLst/>
              </a:rPr>
              <a:t>Goldman Sachs Group's head of global currency, rates and emerging-markets strategy, </a:t>
            </a:r>
            <a:r>
              <a:rPr lang="en-US" sz="3800" b="0" i="0" dirty="0" err="1">
                <a:effectLst/>
              </a:rPr>
              <a:t>Kinger</a:t>
            </a:r>
            <a:r>
              <a:rPr lang="en-US" sz="3800" b="0" i="0" dirty="0">
                <a:effectLst/>
              </a:rPr>
              <a:t> Lau, says he's learned two main main lessons from one of the biggest - and most-common - bad calls of 2023: the bet on post-pandemic China's reopening boom.</a:t>
            </a:r>
          </a:p>
          <a:p>
            <a:r>
              <a:rPr lang="en-US" sz="3800" b="0" i="0" dirty="0">
                <a:effectLst/>
              </a:rPr>
              <a:t>Goldman…predicting a 15% rally in the Chinese stock market…Instead, Chinese stocks fell more than 15%, while many emerging markets did just fine.</a:t>
            </a:r>
          </a:p>
          <a:p>
            <a:r>
              <a:rPr lang="en-US" sz="3800" b="0" i="0" dirty="0">
                <a:effectLst/>
              </a:rPr>
              <a:t>The first lesson is that you want to treat EM and EM ex-China differently". "Chinese assets have been pretty uncorrelated with a lot of other EM assets for some time.</a:t>
            </a:r>
          </a:p>
          <a:p>
            <a:r>
              <a:rPr lang="en-US" sz="3800" b="0" i="0" dirty="0">
                <a:effectLst/>
              </a:rPr>
              <a:t>The second lesson, he said, is about the resilience of broader emerging markets.</a:t>
            </a:r>
          </a:p>
          <a:p>
            <a:r>
              <a:rPr lang="en-US" sz="3800" dirty="0"/>
              <a:t>What? My take: Lau is a lousy learner.</a:t>
            </a:r>
            <a:br>
              <a:rPr lang="en-US" sz="3400" dirty="0"/>
            </a:b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3150489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MNC</a:t>
            </a:r>
          </a:p>
        </p:txBody>
      </p:sp>
      <p:sp>
        <p:nvSpPr>
          <p:cNvPr id="3" name="Content Placeholder 2"/>
          <p:cNvSpPr>
            <a:spLocks noGrp="1"/>
          </p:cNvSpPr>
          <p:nvPr>
            <p:ph idx="1"/>
          </p:nvPr>
        </p:nvSpPr>
        <p:spPr/>
        <p:txBody>
          <a:bodyPr>
            <a:normAutofit lnSpcReduction="10000"/>
          </a:bodyPr>
          <a:lstStyle/>
          <a:p>
            <a:r>
              <a:rPr lang="en-US" sz="2400" dirty="0"/>
              <a:t>A multinational corporation (MNC): a firm incorporated in one country that has production and sales operations in many other countries; e.g., GE, BP, Toyota.</a:t>
            </a:r>
          </a:p>
          <a:p>
            <a:r>
              <a:rPr lang="en-US" sz="2400" dirty="0"/>
              <a:t>MNCs often obtain their capital globally in many different currencies.</a:t>
            </a:r>
          </a:p>
          <a:p>
            <a:r>
              <a:rPr lang="en-US" sz="2400" dirty="0"/>
              <a:t>Benefits: economy of scale in achieving higher sales and lower operating costs; lower cost of capital.</a:t>
            </a:r>
          </a:p>
          <a:p>
            <a:r>
              <a:rPr lang="en-US" sz="2400" dirty="0"/>
              <a:t> Costs: exposing to FX risk and political risk.</a:t>
            </a:r>
          </a:p>
        </p:txBody>
      </p:sp>
    </p:spTree>
    <p:extLst>
      <p:ext uri="{BB962C8B-B14F-4D97-AF65-F5344CB8AC3E}">
        <p14:creationId xmlns:p14="http://schemas.microsoft.com/office/powerpoint/2010/main" val="2689480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FX risk</a:t>
            </a:r>
          </a:p>
        </p:txBody>
      </p:sp>
      <p:sp>
        <p:nvSpPr>
          <p:cNvPr id="3" name="Content Placeholder 2"/>
          <p:cNvSpPr>
            <a:spLocks noGrp="1"/>
          </p:cNvSpPr>
          <p:nvPr>
            <p:ph idx="1"/>
          </p:nvPr>
        </p:nvSpPr>
        <p:spPr>
          <a:xfrm>
            <a:off x="779463" y="1617785"/>
            <a:ext cx="7583487" cy="4419945"/>
          </a:xfrm>
        </p:spPr>
        <p:txBody>
          <a:bodyPr>
            <a:noAutofit/>
          </a:bodyPr>
          <a:lstStyle/>
          <a:p>
            <a:r>
              <a:rPr lang="en-US" sz="2000" dirty="0"/>
              <a:t>When firms and individuals are engaged in cross-border investment and transactions, they are exposed to foreign exchange risk.</a:t>
            </a:r>
          </a:p>
          <a:p>
            <a:r>
              <a:rPr lang="en-US" sz="2000" dirty="0"/>
              <a:t>Foreign exchange risk (FX risk): uncertainty about financial payoffs when a financial transaction is denominated in a currency other than the domestic currency.</a:t>
            </a:r>
          </a:p>
          <a:p>
            <a:r>
              <a:rPr lang="en-US" altLang="en-US" sz="2000" dirty="0">
                <a:solidFill>
                  <a:srgbClr val="FF0000"/>
                </a:solidFill>
              </a:rPr>
              <a:t>Example</a:t>
            </a:r>
            <a:r>
              <a:rPr lang="en-US" altLang="en-US" sz="2000" dirty="0"/>
              <a:t>: suppose $1 = </a:t>
            </a:r>
            <a:r>
              <a:rPr lang="en-US" altLang="en-US" sz="2000" dirty="0">
                <a:cs typeface="Times New Roman" pitchFamily="18" charset="0"/>
              </a:rPr>
              <a:t>¥100 and you bought 1 share of Toyota at ¥10,000 (10,000/100 = $100) 1 minute ago. Then the yen depreciated to </a:t>
            </a:r>
            <a:r>
              <a:rPr lang="en-US" altLang="en-US" sz="2000" dirty="0"/>
              <a:t>$1 = </a:t>
            </a:r>
            <a:r>
              <a:rPr lang="en-US" altLang="en-US" sz="2000" dirty="0">
                <a:cs typeface="Times New Roman" pitchFamily="18" charset="0"/>
              </a:rPr>
              <a:t>¥110.  10,000/110 = $90.91.</a:t>
            </a:r>
          </a:p>
          <a:p>
            <a:r>
              <a:rPr lang="en-US" sz="2000" dirty="0">
                <a:solidFill>
                  <a:srgbClr val="FF0000"/>
                </a:solidFill>
              </a:rPr>
              <a:t>Example</a:t>
            </a:r>
            <a:r>
              <a:rPr lang="en-US" sz="2000" dirty="0"/>
              <a:t>: what are the implications for Japanese exporters when yen depreciates?</a:t>
            </a:r>
          </a:p>
        </p:txBody>
      </p:sp>
    </p:spTree>
    <p:extLst>
      <p:ext uri="{BB962C8B-B14F-4D97-AF65-F5344CB8AC3E}">
        <p14:creationId xmlns:p14="http://schemas.microsoft.com/office/powerpoint/2010/main" val="3908606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p:nvPr>
        </p:nvSpPr>
        <p:spPr>
          <a:xfrm>
            <a:off x="457200" y="914400"/>
            <a:ext cx="8229600" cy="744071"/>
          </a:xfrm>
        </p:spPr>
        <p:txBody>
          <a:bodyPr rtlCol="0">
            <a:normAutofit/>
          </a:bodyPr>
          <a:lstStyle/>
          <a:p>
            <a:pPr eaLnBrk="1" fontAlgn="auto" hangingPunct="1">
              <a:spcAft>
                <a:spcPts val="0"/>
              </a:spcAft>
              <a:defRPr/>
            </a:pPr>
            <a:r>
              <a:rPr lang="en-US" altLang="en-US" sz="3000" dirty="0"/>
              <a:t>Goals for international financial management</a:t>
            </a:r>
          </a:p>
        </p:txBody>
      </p:sp>
      <p:sp>
        <p:nvSpPr>
          <p:cNvPr id="25603" name="Rectangle 2"/>
          <p:cNvSpPr>
            <a:spLocks noGrp="1" noChangeArrowheads="1"/>
          </p:cNvSpPr>
          <p:nvPr>
            <p:ph idx="1"/>
          </p:nvPr>
        </p:nvSpPr>
        <p:spPr bwMode="auto">
          <a:xfrm>
            <a:off x="457200" y="2286000"/>
            <a:ext cx="8229600" cy="41449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1" tIns="46036" rIns="92071" bIns="46036" numCol="1" anchor="t" anchorCtr="0" compatLnSpc="1">
            <a:prstTxWarp prst="textNoShape">
              <a:avLst/>
            </a:prstTxWarp>
            <a:normAutofit lnSpcReduction="10000"/>
          </a:bodyPr>
          <a:lstStyle/>
          <a:p>
            <a:pPr marL="385763" indent="-385763" defTabSz="1031875" eaLnBrk="1" hangingPunct="1"/>
            <a:r>
              <a:rPr lang="en-US" altLang="en-US" sz="2800" dirty="0"/>
              <a:t>Maximization of shareholder wealth?</a:t>
            </a:r>
          </a:p>
          <a:p>
            <a:pPr marL="385763" indent="-385763" defTabSz="1031875" eaLnBrk="1" hangingPunct="1">
              <a:buFont typeface="Wingdings" pitchFamily="2" charset="2"/>
              <a:buNone/>
            </a:pPr>
            <a:r>
              <a:rPr lang="en-US" altLang="en-US" sz="2800" dirty="0"/>
              <a:t>	or</a:t>
            </a:r>
          </a:p>
          <a:p>
            <a:pPr marL="385763" indent="-385763" defTabSz="1031875"/>
            <a:r>
              <a:rPr lang="en-US" altLang="en-US" sz="2800" dirty="0"/>
              <a:t>Maximization of stakeholder wealth?  In some countries shareholders are viewed as merely one among many “stakeholders” of the firm including employees, suppliers, customers, community members, and the </a:t>
            </a:r>
            <a:r>
              <a:rPr lang="en-US" altLang="en-US" sz="2800" i="1" dirty="0"/>
              <a:t>keiretsu</a:t>
            </a:r>
            <a:r>
              <a:rPr lang="en-US" altLang="en-US" sz="2800" dirty="0"/>
              <a:t>—a family of firms to which the individual firms belongs.</a:t>
            </a:r>
          </a:p>
          <a:p>
            <a:pPr marL="385763" indent="-385763" defTabSz="1031875"/>
            <a:endParaRPr lang="en-US" altLang="en-US" sz="2800" dirty="0"/>
          </a:p>
          <a:p>
            <a:pPr marL="0" indent="0" defTabSz="1031875" eaLnBrk="1" hangingPunct="1">
              <a:buNone/>
            </a:pPr>
            <a:endParaRPr lang="en-US" altLang="en-US" sz="2800" dirty="0"/>
          </a:p>
        </p:txBody>
      </p:sp>
      <p:sp>
        <p:nvSpPr>
          <p:cNvPr id="25604"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sp>
        <p:nvSpPr>
          <p:cNvPr id="25605"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Tree>
    <p:extLst>
      <p:ext uri="{BB962C8B-B14F-4D97-AF65-F5344CB8AC3E}">
        <p14:creationId xmlns:p14="http://schemas.microsoft.com/office/powerpoint/2010/main" val="1541816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End-of-chapter</a:t>
            </a:r>
          </a:p>
        </p:txBody>
      </p:sp>
      <p:sp>
        <p:nvSpPr>
          <p:cNvPr id="3" name="Content Placeholder 2"/>
          <p:cNvSpPr>
            <a:spLocks noGrp="1"/>
          </p:cNvSpPr>
          <p:nvPr>
            <p:ph idx="1"/>
          </p:nvPr>
        </p:nvSpPr>
        <p:spPr/>
        <p:txBody>
          <a:bodyPr>
            <a:normAutofit/>
          </a:bodyPr>
          <a:lstStyle/>
          <a:p>
            <a:r>
              <a:rPr lang="en-US" sz="2400" dirty="0"/>
              <a:t>Questions: 1-4, 6-8.</a:t>
            </a:r>
          </a:p>
        </p:txBody>
      </p:sp>
    </p:spTree>
    <p:extLst>
      <p:ext uri="{BB962C8B-B14F-4D97-AF65-F5344CB8AC3E}">
        <p14:creationId xmlns:p14="http://schemas.microsoft.com/office/powerpoint/2010/main" val="418960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63222" y="691444"/>
            <a:ext cx="8015111" cy="1137356"/>
          </a:xfrm>
        </p:spPr>
        <p:txBody>
          <a:bodyPr>
            <a:normAutofit/>
          </a:bodyPr>
          <a:lstStyle/>
          <a:p>
            <a:pPr eaLnBrk="1" hangingPunct="1"/>
            <a:r>
              <a:rPr lang="en-US" altLang="en-US" sz="3200" dirty="0"/>
              <a:t>Monthly percentage change in Japanese yen—U.S. dollar exchange rate</a:t>
            </a:r>
          </a:p>
        </p:txBody>
      </p:sp>
      <p:sp>
        <p:nvSpPr>
          <p:cNvPr id="18435" name="Rectangle 20"/>
          <p:cNvSpPr>
            <a:spLocks noGrp="1" noChangeArrowheads="1"/>
          </p:cNvSpPr>
          <p:nvPr>
            <p:ph type="ftr" sz="quarter" idx="10"/>
          </p:nvPr>
        </p:nvSpPr>
        <p:spPr bwMode="auto">
          <a:xfrm>
            <a:off x="5943600" y="6523038"/>
            <a:ext cx="2895600" cy="363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a:p>
            <a:pPr eaLnBrk="1" hangingPunct="1"/>
            <a:endParaRPr lang="en-US" altLang="en-US" dirty="0"/>
          </a:p>
        </p:txBody>
      </p:sp>
      <p:graphicFrame>
        <p:nvGraphicFramePr>
          <p:cNvPr id="3" name="Chart 2"/>
          <p:cNvGraphicFramePr/>
          <p:nvPr>
            <p:extLst>
              <p:ext uri="{D42A27DB-BD31-4B8C-83A1-F6EECF244321}">
                <p14:modId xmlns:p14="http://schemas.microsoft.com/office/powerpoint/2010/main" val="3774783101"/>
              </p:ext>
            </p:extLst>
          </p:nvPr>
        </p:nvGraphicFramePr>
        <p:xfrm>
          <a:off x="522111" y="1828800"/>
          <a:ext cx="7972778" cy="4648199"/>
        </p:xfrm>
        <a:graphic>
          <a:graphicData uri="http://schemas.openxmlformats.org/drawingml/2006/chart">
            <c:chart xmlns:c="http://schemas.openxmlformats.org/drawingml/2006/chart" xmlns:r="http://schemas.openxmlformats.org/officeDocument/2006/relationships" r:id="rId3"/>
          </a:graphicData>
        </a:graphic>
      </p:graphicFrame>
      <p:sp>
        <p:nvSpPr>
          <p:cNvPr id="18437" name="Rectangle 6"/>
          <p:cNvSpPr>
            <a:spLocks noChangeArrowheads="1"/>
          </p:cNvSpPr>
          <p:nvPr/>
        </p:nvSpPr>
        <p:spPr bwMode="auto">
          <a:xfrm>
            <a:off x="7010400" y="6553200"/>
            <a:ext cx="2133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en-US" altLang="en-US" sz="1000" dirty="0">
              <a:cs typeface="Arial" charset="0"/>
            </a:endParaRPr>
          </a:p>
        </p:txBody>
      </p:sp>
    </p:spTree>
    <p:extLst>
      <p:ext uri="{BB962C8B-B14F-4D97-AF65-F5344CB8AC3E}">
        <p14:creationId xmlns:p14="http://schemas.microsoft.com/office/powerpoint/2010/main" val="166778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political risk</a:t>
            </a:r>
          </a:p>
        </p:txBody>
      </p:sp>
      <p:sp>
        <p:nvSpPr>
          <p:cNvPr id="3" name="Content Placeholder 2"/>
          <p:cNvSpPr>
            <a:spLocks noGrp="1"/>
          </p:cNvSpPr>
          <p:nvPr>
            <p:ph idx="1"/>
          </p:nvPr>
        </p:nvSpPr>
        <p:spPr/>
        <p:txBody>
          <a:bodyPr>
            <a:normAutofit/>
          </a:bodyPr>
          <a:lstStyle/>
          <a:p>
            <a:r>
              <a:rPr lang="en-US" sz="2800" dirty="0"/>
              <a:t>Changes in the rule of law by foreign governments </a:t>
            </a:r>
          </a:p>
          <a:p>
            <a:r>
              <a:rPr lang="en-US" sz="2800" dirty="0"/>
              <a:t>Social unrest and political instability</a:t>
            </a:r>
          </a:p>
          <a:p>
            <a:r>
              <a:rPr lang="en-US" sz="2800" dirty="0"/>
              <a:t>Expropriation of assets: e.g., $1.8 billion of U.S. assets (Coca Cola, Exxon, etc.) in Cuba, 1959.</a:t>
            </a:r>
          </a:p>
        </p:txBody>
      </p:sp>
    </p:spTree>
    <p:extLst>
      <p:ext uri="{BB962C8B-B14F-4D97-AF65-F5344CB8AC3E}">
        <p14:creationId xmlns:p14="http://schemas.microsoft.com/office/powerpoint/2010/main" val="3730146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EFE9-BAD3-4B3A-0BD4-879BAB4B56F8}"/>
              </a:ext>
            </a:extLst>
          </p:cNvPr>
          <p:cNvSpPr>
            <a:spLocks noGrp="1"/>
          </p:cNvSpPr>
          <p:nvPr>
            <p:ph type="title"/>
          </p:nvPr>
        </p:nvSpPr>
        <p:spPr/>
        <p:txBody>
          <a:bodyPr/>
          <a:lstStyle/>
          <a:p>
            <a:r>
              <a:rPr lang="en-US" dirty="0"/>
              <a:t>Political risk - Chinese style</a:t>
            </a:r>
          </a:p>
        </p:txBody>
      </p:sp>
      <p:sp>
        <p:nvSpPr>
          <p:cNvPr id="3" name="Content Placeholder 2">
            <a:extLst>
              <a:ext uri="{FF2B5EF4-FFF2-40B4-BE49-F238E27FC236}">
                <a16:creationId xmlns:a16="http://schemas.microsoft.com/office/drawing/2014/main" id="{9C30151D-9ED0-149C-2A9F-CF1293BA1E90}"/>
              </a:ext>
            </a:extLst>
          </p:cNvPr>
          <p:cNvSpPr>
            <a:spLocks noGrp="1"/>
          </p:cNvSpPr>
          <p:nvPr>
            <p:ph idx="1"/>
          </p:nvPr>
        </p:nvSpPr>
        <p:spPr/>
        <p:txBody>
          <a:bodyPr/>
          <a:lstStyle/>
          <a:p>
            <a:pPr algn="l"/>
            <a:r>
              <a:rPr lang="en-US" sz="2800" b="1" i="0" dirty="0">
                <a:effectLst/>
              </a:rPr>
              <a:t>China Is becoming a no-go </a:t>
            </a:r>
            <a:r>
              <a:rPr lang="en-US" sz="2800" b="1" dirty="0"/>
              <a:t>z</a:t>
            </a:r>
            <a:r>
              <a:rPr lang="en-US" sz="2800" b="1" i="0" dirty="0">
                <a:effectLst/>
              </a:rPr>
              <a:t>one for (global) executives.</a:t>
            </a:r>
          </a:p>
          <a:p>
            <a:pPr algn="l" rtl="0"/>
            <a:r>
              <a:rPr lang="en-US" sz="2800" b="1" i="0" dirty="0">
                <a:effectLst/>
              </a:rPr>
              <a:t>Foreigners are thinking twice about business trips to the country after Beijing has barred some executives from leaving (under the new counter-espionage law).</a:t>
            </a:r>
          </a:p>
          <a:p>
            <a:pPr algn="l" rtl="0"/>
            <a:r>
              <a:rPr lang="en-US" sz="2800" b="1" dirty="0"/>
              <a:t>Source: WSJ, 10/06, 2023</a:t>
            </a:r>
          </a:p>
          <a:p>
            <a:pPr algn="l" rtl="0"/>
            <a:endParaRPr lang="en-US" b="1" i="0" dirty="0">
              <a:effectLst/>
              <a:latin typeface="Retina"/>
            </a:endParaRPr>
          </a:p>
          <a:p>
            <a:endParaRPr lang="en-US" dirty="0"/>
          </a:p>
        </p:txBody>
      </p:sp>
    </p:spTree>
    <p:extLst>
      <p:ext uri="{BB962C8B-B14F-4D97-AF65-F5344CB8AC3E}">
        <p14:creationId xmlns:p14="http://schemas.microsoft.com/office/powerpoint/2010/main" val="805709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3505-EB19-339E-3439-2C5D176E03A3}"/>
              </a:ext>
            </a:extLst>
          </p:cNvPr>
          <p:cNvSpPr>
            <a:spLocks noGrp="1"/>
          </p:cNvSpPr>
          <p:nvPr>
            <p:ph type="title"/>
          </p:nvPr>
        </p:nvSpPr>
        <p:spPr/>
        <p:txBody>
          <a:bodyPr/>
          <a:lstStyle/>
          <a:p>
            <a:r>
              <a:rPr lang="en-US" sz="2400" dirty="0"/>
              <a:t>Financial Times, 11/27, 2023</a:t>
            </a:r>
          </a:p>
        </p:txBody>
      </p:sp>
      <p:pic>
        <p:nvPicPr>
          <p:cNvPr id="5" name="Content Placeholder 4">
            <a:extLst>
              <a:ext uri="{FF2B5EF4-FFF2-40B4-BE49-F238E27FC236}">
                <a16:creationId xmlns:a16="http://schemas.microsoft.com/office/drawing/2014/main" id="{360BD19F-167F-BE17-7C1B-50056CFD2229}"/>
              </a:ext>
            </a:extLst>
          </p:cNvPr>
          <p:cNvPicPr>
            <a:picLocks noGrp="1" noChangeAspect="1"/>
          </p:cNvPicPr>
          <p:nvPr>
            <p:ph idx="1"/>
          </p:nvPr>
        </p:nvPicPr>
        <p:blipFill>
          <a:blip r:embed="rId2"/>
          <a:stretch>
            <a:fillRect/>
          </a:stretch>
        </p:blipFill>
        <p:spPr>
          <a:xfrm>
            <a:off x="779463" y="1620456"/>
            <a:ext cx="7785803" cy="4687747"/>
          </a:xfrm>
        </p:spPr>
      </p:pic>
    </p:spTree>
    <p:extLst>
      <p:ext uri="{BB962C8B-B14F-4D97-AF65-F5344CB8AC3E}">
        <p14:creationId xmlns:p14="http://schemas.microsoft.com/office/powerpoint/2010/main" val="868918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5693-CC90-B9D7-D9ED-269467BBB60F}"/>
              </a:ext>
            </a:extLst>
          </p:cNvPr>
          <p:cNvSpPr>
            <a:spLocks noGrp="1"/>
          </p:cNvSpPr>
          <p:nvPr>
            <p:ph type="title"/>
          </p:nvPr>
        </p:nvSpPr>
        <p:spPr/>
        <p:txBody>
          <a:bodyPr/>
          <a:lstStyle/>
          <a:p>
            <a:r>
              <a:rPr lang="en-US" sz="3200" b="0" i="0" dirty="0">
                <a:effectLst/>
              </a:rPr>
              <a:t>“Please sir, can I have some more FDI?” </a:t>
            </a:r>
            <a:r>
              <a:rPr lang="en-US" sz="2400" dirty="0"/>
              <a:t>Financial Times, 11/27, 2023 </a:t>
            </a:r>
          </a:p>
        </p:txBody>
      </p:sp>
      <p:pic>
        <p:nvPicPr>
          <p:cNvPr id="5" name="Content Placeholder 4">
            <a:extLst>
              <a:ext uri="{FF2B5EF4-FFF2-40B4-BE49-F238E27FC236}">
                <a16:creationId xmlns:a16="http://schemas.microsoft.com/office/drawing/2014/main" id="{8F14BDB3-4CD9-4A13-18B2-E9D41A6EB905}"/>
              </a:ext>
            </a:extLst>
          </p:cNvPr>
          <p:cNvPicPr>
            <a:picLocks noGrp="1" noChangeAspect="1"/>
          </p:cNvPicPr>
          <p:nvPr>
            <p:ph idx="1"/>
          </p:nvPr>
        </p:nvPicPr>
        <p:blipFill>
          <a:blip r:embed="rId2"/>
          <a:stretch>
            <a:fillRect/>
          </a:stretch>
        </p:blipFill>
        <p:spPr>
          <a:xfrm>
            <a:off x="832724" y="1828800"/>
            <a:ext cx="7476964" cy="4208463"/>
          </a:xfrm>
        </p:spPr>
      </p:pic>
    </p:spTree>
    <p:extLst>
      <p:ext uri="{BB962C8B-B14F-4D97-AF65-F5344CB8AC3E}">
        <p14:creationId xmlns:p14="http://schemas.microsoft.com/office/powerpoint/2010/main" val="604042317"/>
      </p:ext>
    </p:extLst>
  </p:cSld>
  <p:clrMapOvr>
    <a:masterClrMapping/>
  </p:clrMapOvr>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Revolution.thmx</Template>
  <TotalTime>732</TotalTime>
  <Words>3116</Words>
  <Application>Microsoft Macintosh PowerPoint</Application>
  <PresentationFormat>On-screen Show (4:3)</PresentationFormat>
  <Paragraphs>181</Paragraphs>
  <Slides>41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Retina</vt:lpstr>
      <vt:lpstr>Arial</vt:lpstr>
      <vt:lpstr>Calibri</vt:lpstr>
      <vt:lpstr>Times New Roman</vt:lpstr>
      <vt:lpstr>Trebuchet MS</vt:lpstr>
      <vt:lpstr>Wingdings</vt:lpstr>
      <vt:lpstr>Wingdings 2</vt:lpstr>
      <vt:lpstr>Revolution</vt:lpstr>
      <vt:lpstr>Introduction </vt:lpstr>
      <vt:lpstr>Sections</vt:lpstr>
      <vt:lpstr>Why international finance?</vt:lpstr>
      <vt:lpstr>FX risk</vt:lpstr>
      <vt:lpstr>Monthly percentage change in Japanese yen—U.S. dollar exchange rate</vt:lpstr>
      <vt:lpstr>Examples of political risk</vt:lpstr>
      <vt:lpstr>Political risk - Chinese style</vt:lpstr>
      <vt:lpstr>Financial Times, 11/27, 2023</vt:lpstr>
      <vt:lpstr>“Please sir, can I have some more FDI?” Financial Times, 11/27, 2023 </vt:lpstr>
      <vt:lpstr>Political risk - British style</vt:lpstr>
      <vt:lpstr>Political risk - S. Korea style</vt:lpstr>
      <vt:lpstr>Market imperfections</vt:lpstr>
      <vt:lpstr>An example of imperfection</vt:lpstr>
      <vt:lpstr>Nestlé’s foreign ownership restrictions</vt:lpstr>
      <vt:lpstr>Another example of imperfection</vt:lpstr>
      <vt:lpstr>Expensive A shares </vt:lpstr>
      <vt:lpstr>IP protection? </vt:lpstr>
      <vt:lpstr>Implications of imperfections</vt:lpstr>
      <vt:lpstr>Emergence of globalization</vt:lpstr>
      <vt:lpstr>Eurozone and Brexit</vt:lpstr>
      <vt:lpstr>The fallout</vt:lpstr>
      <vt:lpstr>Globalized financial markets</vt:lpstr>
      <vt:lpstr>Globalization: opportunity + risk</vt:lpstr>
      <vt:lpstr>The Greek Drama</vt:lpstr>
      <vt:lpstr>Decoupling, I</vt:lpstr>
      <vt:lpstr>Decoupling, II</vt:lpstr>
      <vt:lpstr>De-globalization</vt:lpstr>
      <vt:lpstr>PowerPoint Presentation</vt:lpstr>
      <vt:lpstr>A source of negative perception</vt:lpstr>
      <vt:lpstr>How about the other side?</vt:lpstr>
      <vt:lpstr>Whose international order?</vt:lpstr>
      <vt:lpstr>Geopolitics of chips</vt:lpstr>
      <vt:lpstr>Digital Sovereignty</vt:lpstr>
      <vt:lpstr>Huawei’s demise?</vt:lpstr>
      <vt:lpstr>Chip = new oil</vt:lpstr>
      <vt:lpstr>Back to the future</vt:lpstr>
      <vt:lpstr>A fundamental reason of embargo</vt:lpstr>
      <vt:lpstr>Geopolitics’ financial impact </vt:lpstr>
      <vt:lpstr>MNC</vt:lpstr>
      <vt:lpstr>Goals for international financial management</vt:lpstr>
      <vt:lpstr>End-of-chapter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Monetary System and Exchange-Rate Systems </dc:title>
  <dc:creator>Kevin Chiang</dc:creator>
  <cp:lastModifiedBy>Kevin Chiang</cp:lastModifiedBy>
  <cp:revision>177</cp:revision>
  <dcterms:created xsi:type="dcterms:W3CDTF">2016-02-29T18:39:39Z</dcterms:created>
  <dcterms:modified xsi:type="dcterms:W3CDTF">2024-01-17T13:21:27Z</dcterms:modified>
</cp:coreProperties>
</file>